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3" r:id="rId4"/>
    <p:sldId id="285" r:id="rId5"/>
    <p:sldId id="367" r:id="rId6"/>
    <p:sldId id="258" r:id="rId7"/>
    <p:sldId id="302" r:id="rId8"/>
    <p:sldId id="358" r:id="rId9"/>
    <p:sldId id="304" r:id="rId10"/>
    <p:sldId id="360" r:id="rId11"/>
    <p:sldId id="361" r:id="rId12"/>
    <p:sldId id="362" r:id="rId13"/>
    <p:sldId id="308" r:id="rId14"/>
    <p:sldId id="364" r:id="rId15"/>
    <p:sldId id="365" r:id="rId16"/>
    <p:sldId id="366" r:id="rId17"/>
    <p:sldId id="26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8BFEB8-E0A2-98ED-AA79-10332BF3564C}" name="Eddy PN" initials="EP" userId="S::eddypn@upi.edu::3919bf18-0108-481f-a994-bdb725630b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8/10/relationships/authors" Target="authors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963A-E2D8-FFAF-1DD6-6AE78A970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7D76D-3D06-D496-ABB6-E96AF8AF7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BC6D8-58FD-FB54-C52A-9EBACC4D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BF304-E3D6-384F-A004-805065F2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B1E2-D6A0-78BF-F3D7-1039883F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EF7DD-C22A-9C77-F2AE-D7172D835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7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0C04-4F88-6F3E-886F-2AA764035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4633D-712E-3A1E-530E-A22E219F8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36D0C-5A99-BF49-FFBC-CD2CF82D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52DA8-2068-3E29-DF80-1D5ADA6E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32716-D096-0253-BC2E-936456B4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E7247-2992-7110-B5ED-5A0D16D26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6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F8A0C-B628-4A84-1345-96A65D335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055E5-2841-09F9-62F8-5C3524432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D7235-D365-960B-7892-67B3453A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18020-F12D-A55F-47F7-FC84539F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95239-941B-B55B-4F2F-0BBFAB11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095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4963A-E2D8-FFAF-1DD6-6AE78A970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07D76D-3D06-D496-ABB6-E96AF8AF7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BC6D8-58FD-FB54-C52A-9EBACC4D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BF304-E3D6-384F-A004-805065F25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B1E2-D6A0-78BF-F3D7-1039883F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EF7DD-C22A-9C77-F2AE-D7172D8354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8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258F-4664-7EAA-151B-A50D79908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3FB45-20FE-35B2-2A27-22119F204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40A25-DEB5-10BE-CFE3-5AC7165C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678F9-5BEA-D549-0C4C-813511F1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95333-E71C-858D-53FF-DBE114A3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0426A6-4330-A750-3C08-2388CD0B3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35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8757-B273-ECD9-7BC8-D60EC01B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11358-44A7-BE56-0F14-B7C676B10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E55C-429D-0D09-4C5B-4B6F964D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41ED1-3CFC-E8B3-B74D-223EC70D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5E180-0CF0-3C2D-5A75-668BE7A8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3F5C0-ADE1-23C5-2670-26A558E5CC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7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A97F-AF9E-C86C-2965-48F8966E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D212D-23B6-AE8E-8089-7B6458909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3E328-6C9C-7790-857A-E0A65C9E0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A6352-B5ED-8730-A4F3-88456AD4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4606E-4401-FA77-F9EB-2355F5DE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27FCD-4ECF-354E-5F62-32044DD6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F30086-C903-05C0-2C4E-D61FFA4FD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19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CB47-8208-8F1F-D7E7-F6D0F300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4840D-D087-2800-41AE-611036F40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F3627-10B1-0E1A-74F8-6641BB4FA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78C25-A715-0C30-0F3C-398E649EF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E0B6CB-E9F1-7E51-4CB5-379BE0DE9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68F23-4595-0B39-B8E8-8C6983CD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78D96-CB07-2F4B-79AD-A89B7F3B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D9D1E-0D9C-70FC-AE35-DC0288DA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E2FD75-F5D6-AED3-0AEE-67DD00F1F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49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726C-ED35-5468-202D-E4593991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BE54B-94B5-41BB-21EE-CE80B1FC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79267-F8E7-8C7F-EBD6-620C9836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C4A7D-B875-B6A7-48E4-4FA5C60D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B84D63-16E1-C722-C05D-EE62A802EC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53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DD1B0-E275-A4CB-8A78-CB028D90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0C55C-866B-F9CB-BC81-12E23B4A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427C5-B477-CB1C-FDF1-62CD7409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7336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711E-21EF-1469-9CC9-CE1EAE891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66823-CCCB-F34E-5099-2725B9778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147F1-6F61-D590-EBEC-14D5342D5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D4143-4983-9F8D-291D-200951A7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1FDB2-28F7-ADBB-E132-821CB0FC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B0E55-C598-C7EA-9EEF-1CCD3195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67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A258F-4664-7EAA-151B-A50D7990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906"/>
            <a:ext cx="10515600" cy="66278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3FB45-20FE-35B2-2A27-22119F204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40A25-DEB5-10BE-CFE3-5AC7165CD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678F9-5BEA-D549-0C4C-813511F1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95333-E71C-858D-53FF-DBE114A3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0426A6-4330-A750-3C08-2388CD0B3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58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06E7-7036-A1AF-ACDE-C8C22ED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888BB-2EF1-C026-1205-FF904F931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2D422-ECC7-6B98-D60F-876EED879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B6DEE-4646-2166-8550-8BBB3F47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526D3-34D4-DF71-87A4-26786D38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58724-74F0-9D36-8389-58A06702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4634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0C04-4F88-6F3E-886F-2AA764035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4633D-712E-3A1E-530E-A22E219F8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36D0C-5A99-BF49-FFBC-CD2CF82DB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52DA8-2068-3E29-DF80-1D5ADA6E5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432716-D096-0253-BC2E-936456B4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E7247-2992-7110-B5ED-5A0D16D26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43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DF8A0C-B628-4A84-1345-96A65D3357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2055E5-2841-09F9-62F8-5C3524432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D7235-D365-960B-7892-67B3453A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18020-F12D-A55F-47F7-FC84539F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95239-941B-B55B-4F2F-0BBFAB117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49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8757-B273-ECD9-7BC8-D60EC01B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11358-44A7-BE56-0F14-B7C676B10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FE55C-429D-0D09-4C5B-4B6F964DE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41ED1-3CFC-E8B3-B74D-223EC70D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5E180-0CF0-3C2D-5A75-668BE7A8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93F5C0-ADE1-23C5-2670-26A558E5C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4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A97F-AF9E-C86C-2965-48F8966EC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D212D-23B6-AE8E-8089-7B6458909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3E328-6C9C-7790-857A-E0A65C9E0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0A6352-B5ED-8730-A4F3-88456AD4A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4606E-4401-FA77-F9EB-2355F5DE3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27FCD-4ECF-354E-5F62-32044DD69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F30086-C903-05C0-2C4E-D61FFA4FD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56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CB47-8208-8F1F-D7E7-F6D0F300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4840D-D087-2800-41AE-611036F40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F3627-10B1-0E1A-74F8-6641BB4FA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78C25-A715-0C30-0F3C-398E649EF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E0B6CB-E9F1-7E51-4CB5-379BE0DE96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A68F23-4595-0B39-B8E8-8C6983CDF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78D96-CB07-2F4B-79AD-A89B7F3B8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0D9D1E-0D9C-70FC-AE35-DC0288DAD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E2FD75-F5D6-AED3-0AEE-67DD00F1F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8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C726C-ED35-5468-202D-E4593991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BBE54B-94B5-41BB-21EE-CE80B1FCB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179267-F8E7-8C7F-EBD6-620C9836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C4A7D-B875-B6A7-48E4-4FA5C60D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B84D63-16E1-C722-C05D-EE62A802E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4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8DD1B0-E275-A4CB-8A78-CB028D90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0C55C-866B-F9CB-BC81-12E23B4A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427C5-B477-CB1C-FDF1-62CD74094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939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D711E-21EF-1469-9CC9-CE1EAE891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66823-CCCB-F34E-5099-2725B9778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147F1-6F61-D590-EBEC-14D5342D54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0D4143-4983-9F8D-291D-200951A72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1FDB2-28F7-ADBB-E132-821CB0FC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B0E55-C598-C7EA-9EEF-1CCD3195D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1087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06E7-7036-A1AF-ACDE-C8C22ED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888BB-2EF1-C026-1205-FF904F931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2D422-ECC7-6B98-D60F-876EED879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B6DEE-4646-2166-8550-8BBB3F47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526D3-34D4-DF71-87A4-26786D380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58724-74F0-9D36-8389-58A06702E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4270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8430C-E421-45EB-2BEC-8643A031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906"/>
            <a:ext cx="105156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4A9B3-CDED-92A0-F812-61D462304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5E448-35C2-77DD-3D9F-461E40960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E3C8F-779B-4938-CA73-35137CF0D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63986-2D88-D8D6-4AB6-3127154C0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9DFAC6-7EE2-9216-0E92-A33EE23924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8430C-E421-45EB-2BEC-8643A031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4A9B3-CDED-92A0-F812-61D462304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5E448-35C2-77DD-3D9F-461E40960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EAE84-237D-4982-808D-4A27F9710AB7}" type="datetimeFigureOut">
              <a:rPr lang="en-ID" smtClean="0"/>
              <a:t>15/03/24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E3C8F-779B-4938-CA73-35137CF0D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63986-2D88-D8D6-4AB6-3127154C0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E640-1961-46A0-843D-E4DC5C1B1533}" type="slidenum">
              <a:rPr lang="en-ID" smtClean="0"/>
              <a:t>‹#›</a:t>
            </a:fld>
            <a:endParaRPr lang="en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11994-9EF1-B4D6-B41C-5C46B062F5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3mhPYNXw1Q" TargetMode="External"/><Relationship Id="rId7" Type="http://schemas.openxmlformats.org/officeDocument/2006/relationships/image" Target="../media/image13.png"/><Relationship Id="rId2" Type="http://schemas.openxmlformats.org/officeDocument/2006/relationships/hyperlink" Target="https://www.youtube.com/watch?v=h_FKIUrMO5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-HJt8bS9LDM" TargetMode="External"/><Relationship Id="rId4" Type="http://schemas.openxmlformats.org/officeDocument/2006/relationships/hyperlink" Target="https://www.youtube.com/watch?v=uxw6krcXi1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4720-9AF5-7A3D-068F-DF6BA355AA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A78B3-FA14-2D8A-ABFA-A832F6C53F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84070F-05CA-1740-7B6D-548D00BD9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57"/>
            <a:ext cx="12192000" cy="685323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C551247-207D-539B-DD12-197910893329}"/>
              </a:ext>
            </a:extLst>
          </p:cNvPr>
          <p:cNvSpPr/>
          <p:nvPr/>
        </p:nvSpPr>
        <p:spPr>
          <a:xfrm>
            <a:off x="6096000" y="4204943"/>
            <a:ext cx="5920409" cy="775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Divisi : </a:t>
            </a:r>
            <a:r>
              <a:rPr lang="en-US" sz="2400" b="1" dirty="0" err="1"/>
              <a:t>Inovasi</a:t>
            </a:r>
            <a:r>
              <a:rPr lang="en-US" sz="2400" b="1" dirty="0"/>
              <a:t> </a:t>
            </a:r>
            <a:r>
              <a:rPr lang="en-US" sz="2400" b="1" dirty="0" err="1"/>
              <a:t>Teknologi</a:t>
            </a:r>
            <a:r>
              <a:rPr lang="en-US" sz="2400" b="1" dirty="0"/>
              <a:t> Digital Pendidikan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9976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FC8779A2-4CFE-3803-9EB7-C9E876188A56}"/>
              </a:ext>
            </a:extLst>
          </p:cNvPr>
          <p:cNvSpPr/>
          <p:nvPr/>
        </p:nvSpPr>
        <p:spPr>
          <a:xfrm>
            <a:off x="-950031" y="1056940"/>
            <a:ext cx="7355840" cy="523220"/>
          </a:xfrm>
          <a:prstGeom prst="hexagon">
            <a:avLst>
              <a:gd name="adj" fmla="val 48302"/>
              <a:gd name="vf" fmla="val 115470"/>
            </a:avLst>
          </a:prstGeom>
          <a:solidFill>
            <a:srgbClr val="FF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1438FA5D-8EF9-35D7-061F-F2B43B496A28}"/>
              </a:ext>
            </a:extLst>
          </p:cNvPr>
          <p:cNvSpPr/>
          <p:nvPr/>
        </p:nvSpPr>
        <p:spPr>
          <a:xfrm>
            <a:off x="-660400" y="940038"/>
            <a:ext cx="7843520" cy="523220"/>
          </a:xfrm>
          <a:prstGeom prst="hexagon">
            <a:avLst>
              <a:gd name="adj" fmla="val 48302"/>
              <a:gd name="vf" fmla="val 115470"/>
            </a:avLst>
          </a:prstGeom>
          <a:solidFill>
            <a:srgbClr val="00A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D36E6-2757-9067-662C-59B7586B99DB}"/>
              </a:ext>
            </a:extLst>
          </p:cNvPr>
          <p:cNvSpPr txBox="1"/>
          <p:nvPr/>
        </p:nvSpPr>
        <p:spPr>
          <a:xfrm>
            <a:off x="331856" y="940038"/>
            <a:ext cx="660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Babak Final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8865F56-AE99-3CA0-7BE3-CB35CCEEC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12" y="1633317"/>
            <a:ext cx="812118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 startAt="6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Penyajian presentasi diharapkan lebih dominan menampilkan fungsionalitas dan desain inovasi.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 startAt="6"/>
              <a:tabLst/>
            </a:pPr>
            <a:r>
              <a:rPr kumimoji="0" lang="id-ID" altLang="id-ID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File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presentasi karya akhir diunggah ke aplikasi pendaftaran dalam bentuk PDF maksimal 8 MB dengan penamaan </a:t>
            </a:r>
            <a:r>
              <a:rPr kumimoji="0" lang="id-ID" altLang="id-ID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file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"LIDM 202</a:t>
            </a:r>
            <a:r>
              <a:rPr kumimoji="0" lang="en-US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4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- Divisi Inovasi Teknologi Digital Pendidikan - Kode PT - Nama Tim – Karya Akhir.pdf". Kode PT sesuai laman https://pddikti.kemdikbud.go.id/. </a:t>
            </a:r>
            <a:r>
              <a:rPr kumimoji="0" lang="id-ID" altLang="id-ID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File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presentasi dalam format PDF tidak diperkenankan untuk dilakukan kompresi ke dalam format ZIP maupun RAR.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 startAt="6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Penyelenggaraan babak final dilaksanakan secara luring, maka presentasi tim dan demo karya disediakan oleh tim peserta langsung disampaikan pada ajang final, dan dilanjutkan tanya jawab dengan tim juri.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 startAt="6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Rekaman video dibuat dalam format MP4 720p, dilengkapi dengan intro dan </a:t>
            </a:r>
            <a:r>
              <a:rPr kumimoji="0" lang="id-ID" altLang="id-ID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subtitle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, dilengkapi dengan logo-logo LIDM 202</a:t>
            </a:r>
            <a:r>
              <a:rPr kumimoji="0" lang="en-US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4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, perguruan tinggi peserta, kampus merdeka, dan </a:t>
            </a:r>
            <a:r>
              <a:rPr kumimoji="0" lang="id-ID" altLang="id-ID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puspresnas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Video diunggah ke Youtube dengan format judul "LIDM 2024- Divisi Inovasi Teknologi Digital Pendidikan - Kode PT - Nama Tim - Judul Karya – Karya Akhir.mp4".</a:t>
            </a:r>
          </a:p>
        </p:txBody>
      </p:sp>
      <p:pic>
        <p:nvPicPr>
          <p:cNvPr id="12" name="Graphic 11" descr="Checklist with solid fill">
            <a:extLst>
              <a:ext uri="{FF2B5EF4-FFF2-40B4-BE49-F238E27FC236}">
                <a16:creationId xmlns:a16="http://schemas.microsoft.com/office/drawing/2014/main" id="{2294DBD5-A268-D6C0-6604-0A324ED09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6840" y="2716693"/>
            <a:ext cx="2717800" cy="27178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8561B36-306F-67F6-D911-20380250F112}"/>
              </a:ext>
            </a:extLst>
          </p:cNvPr>
          <p:cNvGrpSpPr/>
          <p:nvPr/>
        </p:nvGrpSpPr>
        <p:grpSpPr>
          <a:xfrm>
            <a:off x="-1443077" y="3015041"/>
            <a:ext cx="4802690" cy="3047816"/>
            <a:chOff x="-2206816" y="2303891"/>
            <a:chExt cx="6439850" cy="40867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88A86D4-2EB5-CD90-6AA9-8A977918DCC4}"/>
                </a:ext>
              </a:extLst>
            </p:cNvPr>
            <p:cNvSpPr/>
            <p:nvPr/>
          </p:nvSpPr>
          <p:spPr>
            <a:xfrm>
              <a:off x="-1950870" y="2303891"/>
              <a:ext cx="6183904" cy="4086768"/>
            </a:xfrm>
            <a:custGeom>
              <a:avLst/>
              <a:gdLst>
                <a:gd name="connsiteX0" fmla="*/ 811331 w 6183904"/>
                <a:gd name="connsiteY0" fmla="*/ 0 h 4086768"/>
                <a:gd name="connsiteX1" fmla="*/ 5372573 w 6183904"/>
                <a:gd name="connsiteY1" fmla="*/ 0 h 4086768"/>
                <a:gd name="connsiteX2" fmla="*/ 6183904 w 6183904"/>
                <a:gd name="connsiteY2" fmla="*/ 1421293 h 4086768"/>
                <a:gd name="connsiteX3" fmla="*/ 4662344 w 6183904"/>
                <a:gd name="connsiteY3" fmla="*/ 4086768 h 4086768"/>
                <a:gd name="connsiteX4" fmla="*/ 1521560 w 6183904"/>
                <a:gd name="connsiteY4" fmla="*/ 4086768 h 4086768"/>
                <a:gd name="connsiteX5" fmla="*/ 0 w 6183904"/>
                <a:gd name="connsiteY5" fmla="*/ 1421293 h 408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3904" h="4086768">
                  <a:moveTo>
                    <a:pt x="811331" y="0"/>
                  </a:moveTo>
                  <a:lnTo>
                    <a:pt x="5372573" y="0"/>
                  </a:lnTo>
                  <a:lnTo>
                    <a:pt x="6183904" y="1421293"/>
                  </a:lnTo>
                  <a:lnTo>
                    <a:pt x="4662344" y="4086768"/>
                  </a:lnTo>
                  <a:lnTo>
                    <a:pt x="1521560" y="4086768"/>
                  </a:lnTo>
                  <a:lnTo>
                    <a:pt x="0" y="1421293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dirty="0">
                <a:solidFill>
                  <a:srgbClr val="FFF000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16D93D-319C-7054-A5F1-4763CF9E78E5}"/>
                </a:ext>
              </a:extLst>
            </p:cNvPr>
            <p:cNvSpPr/>
            <p:nvPr/>
          </p:nvSpPr>
          <p:spPr>
            <a:xfrm>
              <a:off x="-2206816" y="2303891"/>
              <a:ext cx="6183904" cy="4086768"/>
            </a:xfrm>
            <a:custGeom>
              <a:avLst/>
              <a:gdLst>
                <a:gd name="connsiteX0" fmla="*/ 811331 w 6183904"/>
                <a:gd name="connsiteY0" fmla="*/ 0 h 4086768"/>
                <a:gd name="connsiteX1" fmla="*/ 5372573 w 6183904"/>
                <a:gd name="connsiteY1" fmla="*/ 0 h 4086768"/>
                <a:gd name="connsiteX2" fmla="*/ 6183904 w 6183904"/>
                <a:gd name="connsiteY2" fmla="*/ 1421293 h 4086768"/>
                <a:gd name="connsiteX3" fmla="*/ 4662344 w 6183904"/>
                <a:gd name="connsiteY3" fmla="*/ 4086768 h 4086768"/>
                <a:gd name="connsiteX4" fmla="*/ 1521560 w 6183904"/>
                <a:gd name="connsiteY4" fmla="*/ 4086768 h 4086768"/>
                <a:gd name="connsiteX5" fmla="*/ 0 w 6183904"/>
                <a:gd name="connsiteY5" fmla="*/ 1421293 h 408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3904" h="4086768">
                  <a:moveTo>
                    <a:pt x="811331" y="0"/>
                  </a:moveTo>
                  <a:lnTo>
                    <a:pt x="5372573" y="0"/>
                  </a:lnTo>
                  <a:lnTo>
                    <a:pt x="6183904" y="1421293"/>
                  </a:lnTo>
                  <a:lnTo>
                    <a:pt x="4662344" y="4086768"/>
                  </a:lnTo>
                  <a:lnTo>
                    <a:pt x="1521560" y="4086768"/>
                  </a:lnTo>
                  <a:lnTo>
                    <a:pt x="0" y="14212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dirty="0">
                <a:solidFill>
                  <a:srgbClr val="FFF000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364A691-B5FC-A93D-B3B1-E729378DC8F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l="33403" t="11133" r="15877" b="11133"/>
          <a:stretch>
            <a:fillRect/>
          </a:stretch>
        </p:blipFill>
        <p:spPr>
          <a:xfrm flipH="1">
            <a:off x="-1528465" y="2087159"/>
            <a:ext cx="4611811" cy="3975698"/>
          </a:xfrm>
          <a:custGeom>
            <a:avLst/>
            <a:gdLst>
              <a:gd name="connsiteX0" fmla="*/ 4662344 w 6183904"/>
              <a:gd name="connsiteY0" fmla="*/ 0 h 5330950"/>
              <a:gd name="connsiteX1" fmla="*/ 1521560 w 6183904"/>
              <a:gd name="connsiteY1" fmla="*/ 0 h 5330950"/>
              <a:gd name="connsiteX2" fmla="*/ 0 w 6183904"/>
              <a:gd name="connsiteY2" fmla="*/ 2665475 h 5330950"/>
              <a:gd name="connsiteX3" fmla="*/ 1521560 w 6183904"/>
              <a:gd name="connsiteY3" fmla="*/ 5330950 h 5330950"/>
              <a:gd name="connsiteX4" fmla="*/ 4662344 w 6183904"/>
              <a:gd name="connsiteY4" fmla="*/ 5330950 h 5330950"/>
              <a:gd name="connsiteX5" fmla="*/ 6183904 w 6183904"/>
              <a:gd name="connsiteY5" fmla="*/ 2665475 h 533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904" h="5330950">
                <a:moveTo>
                  <a:pt x="4662344" y="0"/>
                </a:moveTo>
                <a:lnTo>
                  <a:pt x="1521560" y="0"/>
                </a:lnTo>
                <a:lnTo>
                  <a:pt x="0" y="2665475"/>
                </a:lnTo>
                <a:lnTo>
                  <a:pt x="1521560" y="5330950"/>
                </a:lnTo>
                <a:lnTo>
                  <a:pt x="4662344" y="5330950"/>
                </a:lnTo>
                <a:lnTo>
                  <a:pt x="6183904" y="26654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2515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ED1AF6-DF37-0631-9422-530CB0CEF3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31106"/>
              </p:ext>
            </p:extLst>
          </p:nvPr>
        </p:nvGraphicFramePr>
        <p:xfrm>
          <a:off x="4547762" y="1168400"/>
          <a:ext cx="6607918" cy="53352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9917">
                  <a:extLst>
                    <a:ext uri="{9D8B030D-6E8A-4147-A177-3AD203B41FA5}">
                      <a16:colId xmlns:a16="http://schemas.microsoft.com/office/drawing/2014/main" val="1084222893"/>
                    </a:ext>
                  </a:extLst>
                </a:gridCol>
                <a:gridCol w="5604042">
                  <a:extLst>
                    <a:ext uri="{9D8B030D-6E8A-4147-A177-3AD203B41FA5}">
                      <a16:colId xmlns:a16="http://schemas.microsoft.com/office/drawing/2014/main" val="3321438881"/>
                    </a:ext>
                  </a:extLst>
                </a:gridCol>
                <a:gridCol w="683959">
                  <a:extLst>
                    <a:ext uri="{9D8B030D-6E8A-4147-A177-3AD203B41FA5}">
                      <a16:colId xmlns:a16="http://schemas.microsoft.com/office/drawing/2014/main" val="2655944678"/>
                    </a:ext>
                  </a:extLst>
                </a:gridCol>
              </a:tblGrid>
              <a:tr h="27006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Kriteria Penilaian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Bobot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2489798441"/>
                  </a:ext>
                </a:extLst>
              </a:tr>
              <a:tr h="8089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Dampak penggunaan produk inovasi teknologi digital terhadap peningkatan kualitas pendidikan yang diharapkan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Pembelajaran mandiri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Interaksi dalam pembelajaran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hasil belajar (kognitif/afektif/psikomotorik)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7780" marR="107950" marT="0" marB="0"/>
                </a:tc>
                <a:extLst>
                  <a:ext uri="{0D108BD9-81ED-4DB2-BD59-A6C34878D82A}">
                    <a16:rowId xmlns:a16="http://schemas.microsoft.com/office/drawing/2014/main" val="2724393991"/>
                  </a:ext>
                </a:extLst>
              </a:tr>
              <a:tr h="4811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Aspek permasalahan terhadap kebutuhan teknologi digital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Kejelasan tujuan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Kesesuaian indikator pencapaian kompetensi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7780" marR="107950" marT="0" marB="0"/>
                </a:tc>
                <a:extLst>
                  <a:ext uri="{0D108BD9-81ED-4DB2-BD59-A6C34878D82A}">
                    <a16:rowId xmlns:a16="http://schemas.microsoft.com/office/drawing/2014/main" val="878417358"/>
                  </a:ext>
                </a:extLst>
              </a:tr>
              <a:tr h="6450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</a:pPr>
                      <a:r>
                        <a:rPr lang="id-ID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Idea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Orisinalitas produk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Tingkat kecerdasan karya inovasi  teknologi digital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i="1" dirty="0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Problem </a:t>
                      </a:r>
                      <a:r>
                        <a:rPr lang="id-ID" sz="1200" i="1" dirty="0" err="1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solving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Noto Sans Symbols"/>
                        <a:cs typeface="Arial" panose="020B0604020202020204" pitchFamily="34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7780" marR="107950" marT="0" marB="0"/>
                </a:tc>
                <a:extLst>
                  <a:ext uri="{0D108BD9-81ED-4DB2-BD59-A6C34878D82A}">
                    <a16:rowId xmlns:a16="http://schemas.microsoft.com/office/drawing/2014/main" val="3115409929"/>
                  </a:ext>
                </a:extLst>
              </a:tr>
              <a:tr h="8089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Aspek pengembangan produk teknologi digital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Fungsionalitas (</a:t>
                      </a:r>
                      <a:r>
                        <a:rPr lang="id-ID" sz="1200" dirty="0" err="1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keberfungsian</a:t>
                      </a: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) produk teknologi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Kualitas teknis pengembangan produk teknologi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Daya tarik penyajian proses pengembangan produk teknologi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Aspek audio, visual, narasi, animasi (teknis) produk teknologi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7780" marR="107950" marT="0" marB="0"/>
                </a:tc>
                <a:extLst>
                  <a:ext uri="{0D108BD9-81ED-4DB2-BD59-A6C34878D82A}">
                    <a16:rowId xmlns:a16="http://schemas.microsoft.com/office/drawing/2014/main" val="3980765389"/>
                  </a:ext>
                </a:extLst>
              </a:tr>
              <a:tr h="97288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Validitas penggunaan produk teknologi digital terhadap pengguna ( peserta didik dan pendidik)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Keluasan fungsi dan fleksibilitas produk teknologi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 err="1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Usabilitas</a:t>
                      </a: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 produk teknologi (kemudahan penggunaan)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Efisiensi dan adaptabilitas terhadap karakteristik pengguna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Noto Sans Symbols"/>
                          <a:cs typeface="Arial" panose="020B0604020202020204" pitchFamily="34" charset="0"/>
                        </a:rPr>
                        <a:t>Efektivitas produk teknologi kepada pengguna</a:t>
                      </a: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</a:pPr>
                      <a:endParaRPr lang="en-US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7780" marR="107950" marT="0" marB="0"/>
                </a:tc>
                <a:extLst>
                  <a:ext uri="{0D108BD9-81ED-4DB2-BD59-A6C34878D82A}">
                    <a16:rowId xmlns:a16="http://schemas.microsoft.com/office/drawing/2014/main" val="364935095"/>
                  </a:ext>
                </a:extLst>
              </a:tr>
              <a:tr h="317204">
                <a:tc gridSpan="2"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17780" marR="107950" marT="0" marB="0"/>
                </a:tc>
                <a:extLst>
                  <a:ext uri="{0D108BD9-81ED-4DB2-BD59-A6C34878D82A}">
                    <a16:rowId xmlns:a16="http://schemas.microsoft.com/office/drawing/2014/main" val="2304467115"/>
                  </a:ext>
                </a:extLst>
              </a:tr>
            </a:tbl>
          </a:graphicData>
        </a:graphic>
      </p:graphicFrame>
      <p:sp>
        <p:nvSpPr>
          <p:cNvPr id="6" name="Hexagon 5">
            <a:extLst>
              <a:ext uri="{FF2B5EF4-FFF2-40B4-BE49-F238E27FC236}">
                <a16:creationId xmlns:a16="http://schemas.microsoft.com/office/drawing/2014/main" id="{5228CE49-042E-BA10-BE9E-66858E6843FB}"/>
              </a:ext>
            </a:extLst>
          </p:cNvPr>
          <p:cNvSpPr/>
          <p:nvPr/>
        </p:nvSpPr>
        <p:spPr>
          <a:xfrm>
            <a:off x="-1491428" y="3358960"/>
            <a:ext cx="5895788" cy="954107"/>
          </a:xfrm>
          <a:prstGeom prst="hexagon">
            <a:avLst>
              <a:gd name="adj" fmla="val 56821"/>
              <a:gd name="vf" fmla="val 115470"/>
            </a:avLst>
          </a:prstGeom>
          <a:solidFill>
            <a:srgbClr val="FF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F761250F-4A07-8D51-9490-C8E1495F1941}"/>
              </a:ext>
            </a:extLst>
          </p:cNvPr>
          <p:cNvSpPr/>
          <p:nvPr/>
        </p:nvSpPr>
        <p:spPr>
          <a:xfrm>
            <a:off x="-1183341" y="3104117"/>
            <a:ext cx="5587701" cy="954107"/>
          </a:xfrm>
          <a:prstGeom prst="hexagon">
            <a:avLst>
              <a:gd name="adj" fmla="val 56821"/>
              <a:gd name="vf" fmla="val 115470"/>
            </a:avLst>
          </a:prstGeom>
          <a:solidFill>
            <a:srgbClr val="00A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6C9824-070D-DBB0-B914-1DEABAD4CD17}"/>
              </a:ext>
            </a:extLst>
          </p:cNvPr>
          <p:cNvSpPr txBox="1"/>
          <p:nvPr/>
        </p:nvSpPr>
        <p:spPr>
          <a:xfrm>
            <a:off x="284868" y="3104118"/>
            <a:ext cx="357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Kriteria Penilaian Final</a:t>
            </a:r>
          </a:p>
        </p:txBody>
      </p:sp>
    </p:spTree>
    <p:extLst>
      <p:ext uri="{BB962C8B-B14F-4D97-AF65-F5344CB8AC3E}">
        <p14:creationId xmlns:p14="http://schemas.microsoft.com/office/powerpoint/2010/main" val="836179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246BB6A6-650A-657E-1F24-DE0AB1B054DF}"/>
              </a:ext>
            </a:extLst>
          </p:cNvPr>
          <p:cNvSpPr/>
          <p:nvPr/>
        </p:nvSpPr>
        <p:spPr>
          <a:xfrm>
            <a:off x="-1116106" y="1161360"/>
            <a:ext cx="5032786" cy="954107"/>
          </a:xfrm>
          <a:prstGeom prst="hexagon">
            <a:avLst>
              <a:gd name="adj" fmla="val 56821"/>
              <a:gd name="vf" fmla="val 115470"/>
            </a:avLst>
          </a:prstGeom>
          <a:solidFill>
            <a:srgbClr val="FF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AF5CC3F-6101-1421-748A-B0EC60C5586B}"/>
              </a:ext>
            </a:extLst>
          </p:cNvPr>
          <p:cNvSpPr/>
          <p:nvPr/>
        </p:nvSpPr>
        <p:spPr>
          <a:xfrm>
            <a:off x="-753036" y="942823"/>
            <a:ext cx="5380915" cy="954107"/>
          </a:xfrm>
          <a:prstGeom prst="hexagon">
            <a:avLst>
              <a:gd name="adj" fmla="val 56821"/>
              <a:gd name="vf" fmla="val 115470"/>
            </a:avLst>
          </a:prstGeom>
          <a:solidFill>
            <a:srgbClr val="00A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34FA6-9B09-3611-C6A9-81C424A21497}"/>
              </a:ext>
            </a:extLst>
          </p:cNvPr>
          <p:cNvSpPr txBox="1"/>
          <p:nvPr/>
        </p:nvSpPr>
        <p:spPr>
          <a:xfrm>
            <a:off x="451419" y="942823"/>
            <a:ext cx="357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Juara LIDM 2019</a:t>
            </a:r>
          </a:p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DIVISI ITDP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2BBFB2-964B-5BF5-DA28-6B6EE79DE6B5}"/>
              </a:ext>
            </a:extLst>
          </p:cNvPr>
          <p:cNvSpPr txBox="1">
            <a:spLocks/>
          </p:cNvSpPr>
          <p:nvPr/>
        </p:nvSpPr>
        <p:spPr>
          <a:xfrm>
            <a:off x="5223463" y="2486088"/>
            <a:ext cx="6003980" cy="415080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d-ID" sz="2400" b="1" dirty="0"/>
              <a:t>U</a:t>
            </a:r>
            <a:r>
              <a:rPr lang="en-ID" sz="2400" b="1" dirty="0"/>
              <a:t>NIVERSITAS NEGERI SEMARANG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2400" i="1" dirty="0" err="1"/>
              <a:t>Upaya</a:t>
            </a:r>
            <a:r>
              <a:rPr lang="en-ID" sz="2400" i="1" dirty="0"/>
              <a:t> </a:t>
            </a:r>
            <a:r>
              <a:rPr lang="en-ID" sz="2400" i="1" dirty="0" err="1"/>
              <a:t>Standardisasi</a:t>
            </a:r>
            <a:r>
              <a:rPr lang="en-ID" sz="2400" i="1" dirty="0"/>
              <a:t> </a:t>
            </a:r>
            <a:r>
              <a:rPr lang="en-ID" sz="2400" i="1" dirty="0" err="1"/>
              <a:t>Laboratorium</a:t>
            </a:r>
            <a:r>
              <a:rPr lang="en-ID" sz="2400" i="1" dirty="0"/>
              <a:t> </a:t>
            </a:r>
            <a:r>
              <a:rPr lang="en-ID" sz="2400" i="1" dirty="0" err="1"/>
              <a:t>Sekolah</a:t>
            </a:r>
            <a:r>
              <a:rPr lang="en-ID" sz="2400" i="1" dirty="0"/>
              <a:t> </a:t>
            </a:r>
            <a:r>
              <a:rPr lang="en-ID" sz="2400" i="1" dirty="0" err="1"/>
              <a:t>Menengah</a:t>
            </a:r>
            <a:r>
              <a:rPr lang="en-ID" sz="2400" i="1" dirty="0"/>
              <a:t> </a:t>
            </a:r>
            <a:r>
              <a:rPr lang="en-ID" sz="2400" i="1" dirty="0" err="1"/>
              <a:t>Melalui</a:t>
            </a:r>
            <a:r>
              <a:rPr lang="en-ID" sz="2400" i="1" dirty="0"/>
              <a:t> </a:t>
            </a:r>
            <a:r>
              <a:rPr lang="en-ID" sz="2400" i="1" dirty="0" err="1"/>
              <a:t>Laboratorium</a:t>
            </a:r>
            <a:r>
              <a:rPr lang="en-ID" sz="2400" i="1" dirty="0"/>
              <a:t> Virtual </a:t>
            </a:r>
            <a:r>
              <a:rPr lang="en-ID" sz="2400" i="1" dirty="0" err="1"/>
              <a:t>Berbasis</a:t>
            </a:r>
            <a:r>
              <a:rPr lang="en-ID" sz="2400" i="1" dirty="0"/>
              <a:t> Android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ID" sz="18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2400" b="1" dirty="0"/>
              <a:t>UNIVERSITAS NEGERI YOGYAKARTA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2400" dirty="0" err="1"/>
              <a:t>Dr.</a:t>
            </a:r>
            <a:r>
              <a:rPr lang="en-ID" sz="2400" dirty="0"/>
              <a:t> Kama: Platform </a:t>
            </a:r>
            <a:r>
              <a:rPr lang="en-ID" sz="2400" dirty="0" err="1"/>
              <a:t>Konsultasi</a:t>
            </a:r>
            <a:r>
              <a:rPr lang="en-ID" sz="2400" dirty="0"/>
              <a:t> dan Media </a:t>
            </a:r>
            <a:r>
              <a:rPr lang="en-ID" sz="2400" dirty="0" err="1"/>
              <a:t>Seks</a:t>
            </a:r>
            <a:r>
              <a:rPr lang="en-ID" sz="2400" dirty="0"/>
              <a:t> </a:t>
            </a:r>
            <a:r>
              <a:rPr lang="en-ID" sz="2400" dirty="0" err="1"/>
              <a:t>Edukasi</a:t>
            </a:r>
            <a:r>
              <a:rPr lang="en-ID" sz="2400" dirty="0"/>
              <a:t> </a:t>
            </a:r>
            <a:r>
              <a:rPr lang="en-ID" sz="2400" dirty="0" err="1"/>
              <a:t>Berbasis</a:t>
            </a:r>
            <a:r>
              <a:rPr lang="en-ID" sz="2400" dirty="0"/>
              <a:t> Chat-Bot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32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2400" b="1" dirty="0"/>
              <a:t>UNIVERSITAS NEGERI MAKASSAR</a:t>
            </a:r>
            <a:endParaRPr lang="en-US" sz="24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2400" i="1" dirty="0" err="1"/>
              <a:t>Aplikasi</a:t>
            </a:r>
            <a:r>
              <a:rPr lang="en-ID" sz="2400" i="1" dirty="0"/>
              <a:t> </a:t>
            </a:r>
            <a:r>
              <a:rPr lang="en-ID" sz="2400" i="1" dirty="0" err="1"/>
              <a:t>Hijnafi</a:t>
            </a:r>
            <a:r>
              <a:rPr lang="en-ID" sz="2400" i="1" dirty="0"/>
              <a:t> </a:t>
            </a:r>
            <a:r>
              <a:rPr lang="en-ID" sz="2400" i="1" dirty="0" err="1"/>
              <a:t>Pengenalan</a:t>
            </a:r>
            <a:r>
              <a:rPr lang="en-ID" sz="2400" i="1" dirty="0"/>
              <a:t> </a:t>
            </a:r>
            <a:r>
              <a:rPr lang="en-ID" sz="2400" i="1" dirty="0" err="1"/>
              <a:t>Hijaiah</a:t>
            </a:r>
            <a:r>
              <a:rPr lang="en-ID" sz="2400" i="1" dirty="0"/>
              <a:t> </a:t>
            </a:r>
            <a:r>
              <a:rPr lang="en-ID" sz="2400" i="1" dirty="0" err="1"/>
              <a:t>Berbasis</a:t>
            </a:r>
            <a:r>
              <a:rPr lang="en-ID" sz="2400" i="1" dirty="0"/>
              <a:t> 3D Hologram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043A41-AFEA-EC50-EDBB-BD8591D53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0" y="2270566"/>
            <a:ext cx="3277301" cy="42915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8587DD-21A2-B3DE-5424-553401D2AA14}"/>
              </a:ext>
            </a:extLst>
          </p:cNvPr>
          <p:cNvSpPr txBox="1"/>
          <p:nvPr/>
        </p:nvSpPr>
        <p:spPr>
          <a:xfrm rot="229538">
            <a:off x="1937126" y="5523720"/>
            <a:ext cx="513282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id-ID" sz="1200" dirty="0"/>
              <a:t>LIDM</a:t>
            </a:r>
          </a:p>
          <a:p>
            <a:pPr>
              <a:lnSpc>
                <a:spcPts val="1400"/>
              </a:lnSpc>
            </a:pPr>
            <a:r>
              <a:rPr lang="id-ID" sz="1200" dirty="0"/>
              <a:t>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8848B1-86BA-2FCC-7F45-31BB7806B8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30"/>
          <a:stretch/>
        </p:blipFill>
        <p:spPr>
          <a:xfrm>
            <a:off x="4405583" y="2493187"/>
            <a:ext cx="817880" cy="12167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E2DE52-37D2-AB2A-94EE-E16A22785A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7" r="33346"/>
          <a:stretch/>
        </p:blipFill>
        <p:spPr>
          <a:xfrm>
            <a:off x="4347298" y="3882776"/>
            <a:ext cx="909320" cy="1216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6491D2-ECC6-8CCC-045F-D49D515524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8"/>
          <a:stretch/>
        </p:blipFill>
        <p:spPr>
          <a:xfrm>
            <a:off x="4380453" y="5215881"/>
            <a:ext cx="843010" cy="12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4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246BB6A6-650A-657E-1F24-DE0AB1B054DF}"/>
              </a:ext>
            </a:extLst>
          </p:cNvPr>
          <p:cNvSpPr/>
          <p:nvPr/>
        </p:nvSpPr>
        <p:spPr>
          <a:xfrm>
            <a:off x="-1143000" y="1161360"/>
            <a:ext cx="5059680" cy="954107"/>
          </a:xfrm>
          <a:prstGeom prst="hexagon">
            <a:avLst>
              <a:gd name="adj" fmla="val 56821"/>
              <a:gd name="vf" fmla="val 115470"/>
            </a:avLst>
          </a:prstGeom>
          <a:solidFill>
            <a:srgbClr val="FF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AF5CC3F-6101-1421-748A-B0EC60C5586B}"/>
              </a:ext>
            </a:extLst>
          </p:cNvPr>
          <p:cNvSpPr/>
          <p:nvPr/>
        </p:nvSpPr>
        <p:spPr>
          <a:xfrm>
            <a:off x="-712694" y="942823"/>
            <a:ext cx="5340574" cy="954107"/>
          </a:xfrm>
          <a:prstGeom prst="hexagon">
            <a:avLst>
              <a:gd name="adj" fmla="val 56821"/>
              <a:gd name="vf" fmla="val 115470"/>
            </a:avLst>
          </a:prstGeom>
          <a:solidFill>
            <a:srgbClr val="00A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34FA6-9B09-3611-C6A9-81C424A21497}"/>
              </a:ext>
            </a:extLst>
          </p:cNvPr>
          <p:cNvSpPr txBox="1"/>
          <p:nvPr/>
        </p:nvSpPr>
        <p:spPr>
          <a:xfrm>
            <a:off x="451419" y="942823"/>
            <a:ext cx="357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Juara LIDM 2020</a:t>
            </a:r>
          </a:p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DIVISI ITDP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2BBFB2-964B-5BF5-DA28-6B6EE79DE6B5}"/>
              </a:ext>
            </a:extLst>
          </p:cNvPr>
          <p:cNvSpPr txBox="1">
            <a:spLocks/>
          </p:cNvSpPr>
          <p:nvPr/>
        </p:nvSpPr>
        <p:spPr>
          <a:xfrm>
            <a:off x="5223462" y="2486088"/>
            <a:ext cx="6594289" cy="415080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3600" b="1" dirty="0"/>
              <a:t>UNIVERSITAS NEGERI MALANG - Al-</a:t>
            </a:r>
            <a:r>
              <a:rPr lang="en-ID" sz="3600" b="1" dirty="0" err="1"/>
              <a:t>Fatih</a:t>
            </a:r>
            <a:r>
              <a:rPr lang="en-ID" sz="3600" b="1" dirty="0"/>
              <a:t>, Al Qur’an for Life Sciences-Proposal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2400" dirty="0">
                <a:hlinkClick r:id="rId2"/>
              </a:rPr>
              <a:t>https://www.youtube.com/watch?v=h_FKIUrMO5s</a:t>
            </a:r>
            <a:r>
              <a:rPr lang="en-ID" sz="24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2400" dirty="0"/>
              <a:t>LIDM 2020-Divisi I-001033-Fatih Project-Al-</a:t>
            </a:r>
            <a:r>
              <a:rPr lang="en-ID" sz="2400" dirty="0" err="1"/>
              <a:t>Fatih</a:t>
            </a:r>
            <a:r>
              <a:rPr lang="en-ID" sz="2400" dirty="0"/>
              <a:t>, Al Qur’an for Life Sciences-Proposal - YouTube</a:t>
            </a:r>
            <a:br>
              <a:rPr lang="en-ID" sz="2400" dirty="0"/>
            </a:br>
            <a:r>
              <a:rPr lang="en-ID" sz="2400" dirty="0">
                <a:hlinkClick r:id="rId3"/>
              </a:rPr>
              <a:t>https://www.youtube.com/watch?v=m3mhPYNXw1Q</a:t>
            </a:r>
            <a:r>
              <a:rPr lang="en-ID" sz="24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2400" dirty="0"/>
              <a:t>LIDM 2020-Divisi I-001033-Fatih Project-Al-</a:t>
            </a:r>
            <a:r>
              <a:rPr lang="en-ID" sz="2400" dirty="0" err="1"/>
              <a:t>Fatih</a:t>
            </a:r>
            <a:r>
              <a:rPr lang="en-ID" sz="2400" dirty="0"/>
              <a:t>, Al Qur’an for Life Sciences-</a:t>
            </a:r>
            <a:r>
              <a:rPr lang="en-ID" sz="2400" dirty="0" err="1"/>
              <a:t>Presentasi</a:t>
            </a:r>
            <a:r>
              <a:rPr lang="en-ID" sz="2400" dirty="0"/>
              <a:t> - YouTube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ID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3200" b="1" dirty="0"/>
              <a:t>UNIVERSITAS PENDIDIKAN INDONESIA - </a:t>
            </a:r>
            <a:r>
              <a:rPr lang="en-ID" sz="3200" b="1" dirty="0" err="1"/>
              <a:t>Sistem</a:t>
            </a:r>
            <a:r>
              <a:rPr lang="en-ID" sz="3200" b="1" dirty="0"/>
              <a:t> </a:t>
            </a:r>
            <a:r>
              <a:rPr lang="en-ID" sz="3200" b="1" dirty="0" err="1"/>
              <a:t>Pembelajaran</a:t>
            </a:r>
            <a:r>
              <a:rPr lang="en-ID" sz="3200" b="1" dirty="0"/>
              <a:t> Merdeka (</a:t>
            </a:r>
            <a:r>
              <a:rPr lang="en-ID" sz="3200" b="1" dirty="0" err="1"/>
              <a:t>SiPeka</a:t>
            </a:r>
            <a:r>
              <a:rPr lang="en-ID" sz="3200" b="1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2400" dirty="0">
                <a:hlinkClick r:id="rId4"/>
              </a:rPr>
              <a:t>https://www.youtube.com/watch?v=uxw6krcXi1g</a:t>
            </a:r>
            <a:r>
              <a:rPr lang="en-ID" sz="24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2400" dirty="0"/>
              <a:t>LIDM 2020 - Divisi I - 001034 - </a:t>
            </a:r>
            <a:r>
              <a:rPr lang="en-ID" sz="2400" dirty="0" err="1"/>
              <a:t>Annenin</a:t>
            </a:r>
            <a:r>
              <a:rPr lang="en-ID" sz="2400" dirty="0"/>
              <a:t> </a:t>
            </a:r>
            <a:r>
              <a:rPr lang="en-ID" sz="2400" dirty="0" err="1"/>
              <a:t>duasi</a:t>
            </a:r>
            <a:r>
              <a:rPr lang="en-ID" sz="2400" dirty="0"/>
              <a:t> - </a:t>
            </a:r>
            <a:r>
              <a:rPr lang="en-ID" sz="2400" dirty="0" err="1"/>
              <a:t>Sistem</a:t>
            </a:r>
            <a:r>
              <a:rPr lang="en-ID" sz="2400" dirty="0"/>
              <a:t> </a:t>
            </a:r>
            <a:r>
              <a:rPr lang="en-ID" sz="2400" dirty="0" err="1"/>
              <a:t>Pembelajaran</a:t>
            </a:r>
            <a:r>
              <a:rPr lang="en-ID" sz="2400" dirty="0"/>
              <a:t> Merdeka (</a:t>
            </a:r>
            <a:r>
              <a:rPr lang="en-ID" sz="2400" dirty="0" err="1"/>
              <a:t>SiPeka</a:t>
            </a:r>
            <a:r>
              <a:rPr lang="en-ID" sz="2400" dirty="0"/>
              <a:t>) - Proposal - YouTube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ID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2800" b="1" dirty="0"/>
              <a:t>UNIVERSITAS BINA NUSANTARA - Portal </a:t>
            </a:r>
            <a:r>
              <a:rPr lang="en-ID" sz="2800" b="1" dirty="0" err="1"/>
              <a:t>Studi</a:t>
            </a:r>
            <a:endParaRPr lang="en-ID" sz="2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2400" dirty="0">
                <a:hlinkClick r:id="rId5"/>
              </a:rPr>
              <a:t>https://www.youtube.com/watch?v=-HJt8bS9LDM</a:t>
            </a:r>
            <a:r>
              <a:rPr lang="en-ID" sz="2400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ID" sz="2400" dirty="0"/>
              <a:t>LIDM 2020 - Divisi I - 031038 - PRODI - PORTAL STUDI - Proposal.mp4 - YouTube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043A41-AFEA-EC50-EDBB-BD8591D53E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0" y="2270566"/>
            <a:ext cx="3277301" cy="42915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8587DD-21A2-B3DE-5424-553401D2AA14}"/>
              </a:ext>
            </a:extLst>
          </p:cNvPr>
          <p:cNvSpPr txBox="1"/>
          <p:nvPr/>
        </p:nvSpPr>
        <p:spPr>
          <a:xfrm rot="229538">
            <a:off x="1937126" y="5523720"/>
            <a:ext cx="513282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id-ID" sz="1200" dirty="0"/>
              <a:t>LIDM</a:t>
            </a:r>
          </a:p>
          <a:p>
            <a:pPr>
              <a:lnSpc>
                <a:spcPts val="1400"/>
              </a:lnSpc>
            </a:pPr>
            <a:r>
              <a:rPr lang="id-ID" sz="1200" dirty="0"/>
              <a:t>2020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8848B1-86BA-2FCC-7F45-31BB7806B8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30"/>
          <a:stretch/>
        </p:blipFill>
        <p:spPr>
          <a:xfrm>
            <a:off x="4405583" y="2493187"/>
            <a:ext cx="817880" cy="12167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E2DE52-37D2-AB2A-94EE-E16A22785A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7" r="33346"/>
          <a:stretch/>
        </p:blipFill>
        <p:spPr>
          <a:xfrm>
            <a:off x="4347298" y="4210165"/>
            <a:ext cx="909320" cy="1216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6491D2-ECC6-8CCC-045F-D49D515524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8"/>
          <a:stretch/>
        </p:blipFill>
        <p:spPr>
          <a:xfrm>
            <a:off x="4380453" y="5507099"/>
            <a:ext cx="843010" cy="12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71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246BB6A6-650A-657E-1F24-DE0AB1B054DF}"/>
              </a:ext>
            </a:extLst>
          </p:cNvPr>
          <p:cNvSpPr/>
          <p:nvPr/>
        </p:nvSpPr>
        <p:spPr>
          <a:xfrm>
            <a:off x="-860612" y="1161360"/>
            <a:ext cx="4777292" cy="954107"/>
          </a:xfrm>
          <a:prstGeom prst="hexagon">
            <a:avLst>
              <a:gd name="adj" fmla="val 56821"/>
              <a:gd name="vf" fmla="val 115470"/>
            </a:avLst>
          </a:prstGeom>
          <a:solidFill>
            <a:srgbClr val="FF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AF5CC3F-6101-1421-748A-B0EC60C5586B}"/>
              </a:ext>
            </a:extLst>
          </p:cNvPr>
          <p:cNvSpPr/>
          <p:nvPr/>
        </p:nvSpPr>
        <p:spPr>
          <a:xfrm>
            <a:off x="-268942" y="942823"/>
            <a:ext cx="4896821" cy="954107"/>
          </a:xfrm>
          <a:prstGeom prst="hexagon">
            <a:avLst>
              <a:gd name="adj" fmla="val 56821"/>
              <a:gd name="vf" fmla="val 115470"/>
            </a:avLst>
          </a:prstGeom>
          <a:solidFill>
            <a:srgbClr val="00A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34FA6-9B09-3611-C6A9-81C424A21497}"/>
              </a:ext>
            </a:extLst>
          </p:cNvPr>
          <p:cNvSpPr txBox="1"/>
          <p:nvPr/>
        </p:nvSpPr>
        <p:spPr>
          <a:xfrm>
            <a:off x="451419" y="942823"/>
            <a:ext cx="357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Juara LIDM 2021</a:t>
            </a:r>
          </a:p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DIVISI ITDP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2BBFB2-964B-5BF5-DA28-6B6EE79DE6B5}"/>
              </a:ext>
            </a:extLst>
          </p:cNvPr>
          <p:cNvSpPr txBox="1">
            <a:spLocks/>
          </p:cNvSpPr>
          <p:nvPr/>
        </p:nvSpPr>
        <p:spPr>
          <a:xfrm>
            <a:off x="5223462" y="2486088"/>
            <a:ext cx="6594289" cy="41508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d-ID" sz="2400" b="1" dirty="0"/>
              <a:t>UNIVERSITAS NEGERI Yogyakarta - </a:t>
            </a:r>
            <a:r>
              <a:rPr lang="en-US" sz="1600" dirty="0"/>
              <a:t>Tim </a:t>
            </a:r>
            <a:r>
              <a:rPr lang="en-US" sz="1600" dirty="0" err="1"/>
              <a:t>DikasihflegexDong</a:t>
            </a:r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b="1" dirty="0"/>
              <a:t>UNIVERSITAS JEMBER – </a:t>
            </a:r>
            <a:r>
              <a:rPr lang="en-US" sz="1700" dirty="0"/>
              <a:t>SERVER KITA: </a:t>
            </a:r>
            <a:r>
              <a:rPr lang="en-US" sz="1700" dirty="0" err="1"/>
              <a:t>Inovasi</a:t>
            </a:r>
            <a:r>
              <a:rPr lang="en-US" sz="1700" dirty="0"/>
              <a:t> STB </a:t>
            </a:r>
            <a:r>
              <a:rPr lang="en-US" sz="1700" dirty="0" err="1"/>
              <a:t>sebagai</a:t>
            </a:r>
            <a:r>
              <a:rPr lang="en-US" sz="1700" dirty="0"/>
              <a:t> server </a:t>
            </a:r>
            <a:r>
              <a:rPr lang="en-US" sz="1700" dirty="0" err="1"/>
              <a:t>elearning</a:t>
            </a:r>
            <a:r>
              <a:rPr lang="en-US" sz="1700" dirty="0"/>
              <a:t>  [</a:t>
            </a:r>
            <a:r>
              <a:rPr lang="en-US" sz="1700" b="1" dirty="0"/>
              <a:t>https://</a:t>
            </a:r>
            <a:r>
              <a:rPr lang="en-US" sz="1700" b="1" dirty="0" err="1"/>
              <a:t>www.youtube.com</a:t>
            </a:r>
            <a:r>
              <a:rPr lang="en-US" sz="1700" b="1" dirty="0"/>
              <a:t>/</a:t>
            </a:r>
            <a:r>
              <a:rPr lang="en-US" sz="1700" b="1" dirty="0" err="1"/>
              <a:t>watch?v</a:t>
            </a:r>
            <a:r>
              <a:rPr lang="en-US" sz="1700" b="1" dirty="0"/>
              <a:t>=JOonqqm5Jls]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b="1" dirty="0"/>
              <a:t>TELKOM UNIVERSITY- </a:t>
            </a:r>
            <a:r>
              <a:rPr lang="en-US" sz="1600" dirty="0"/>
              <a:t>Tim </a:t>
            </a:r>
            <a:r>
              <a:rPr lang="en-US" sz="1600" dirty="0" err="1"/>
              <a:t>Kemendikbud</a:t>
            </a:r>
            <a:endParaRPr lang="en-ID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043A41-AFEA-EC50-EDBB-BD8591D53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0" y="2270566"/>
            <a:ext cx="3277301" cy="42915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8587DD-21A2-B3DE-5424-553401D2AA14}"/>
              </a:ext>
            </a:extLst>
          </p:cNvPr>
          <p:cNvSpPr txBox="1"/>
          <p:nvPr/>
        </p:nvSpPr>
        <p:spPr>
          <a:xfrm rot="229538">
            <a:off x="1937126" y="5523720"/>
            <a:ext cx="513282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id-ID" sz="1200" dirty="0"/>
              <a:t>LIDM</a:t>
            </a:r>
          </a:p>
          <a:p>
            <a:pPr>
              <a:lnSpc>
                <a:spcPts val="1400"/>
              </a:lnSpc>
            </a:pPr>
            <a:r>
              <a:rPr lang="id-ID" sz="1200" dirty="0"/>
              <a:t>2021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8848B1-86BA-2FCC-7F45-31BB7806B8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30"/>
          <a:stretch/>
        </p:blipFill>
        <p:spPr>
          <a:xfrm>
            <a:off x="4405583" y="2493187"/>
            <a:ext cx="817880" cy="12167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E2DE52-37D2-AB2A-94EE-E16A22785A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7" r="33346"/>
          <a:stretch/>
        </p:blipFill>
        <p:spPr>
          <a:xfrm>
            <a:off x="4347298" y="4210165"/>
            <a:ext cx="909320" cy="1216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6491D2-ECC6-8CCC-045F-D49D515524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8"/>
          <a:stretch/>
        </p:blipFill>
        <p:spPr>
          <a:xfrm>
            <a:off x="4380453" y="5507099"/>
            <a:ext cx="843010" cy="12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10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246BB6A6-650A-657E-1F24-DE0AB1B054DF}"/>
              </a:ext>
            </a:extLst>
          </p:cNvPr>
          <p:cNvSpPr/>
          <p:nvPr/>
        </p:nvSpPr>
        <p:spPr>
          <a:xfrm>
            <a:off x="-860612" y="1161360"/>
            <a:ext cx="4777292" cy="954107"/>
          </a:xfrm>
          <a:prstGeom prst="hexagon">
            <a:avLst>
              <a:gd name="adj" fmla="val 56821"/>
              <a:gd name="vf" fmla="val 115470"/>
            </a:avLst>
          </a:prstGeom>
          <a:solidFill>
            <a:srgbClr val="FF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CAF5CC3F-6101-1421-748A-B0EC60C5586B}"/>
              </a:ext>
            </a:extLst>
          </p:cNvPr>
          <p:cNvSpPr/>
          <p:nvPr/>
        </p:nvSpPr>
        <p:spPr>
          <a:xfrm>
            <a:off x="-268942" y="942823"/>
            <a:ext cx="4896821" cy="954107"/>
          </a:xfrm>
          <a:prstGeom prst="hexagon">
            <a:avLst>
              <a:gd name="adj" fmla="val 56821"/>
              <a:gd name="vf" fmla="val 115470"/>
            </a:avLst>
          </a:prstGeom>
          <a:solidFill>
            <a:srgbClr val="00A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34FA6-9B09-3611-C6A9-81C424A21497}"/>
              </a:ext>
            </a:extLst>
          </p:cNvPr>
          <p:cNvSpPr txBox="1"/>
          <p:nvPr/>
        </p:nvSpPr>
        <p:spPr>
          <a:xfrm>
            <a:off x="451419" y="942823"/>
            <a:ext cx="357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Juara LIDM 202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id-I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DIVISI ITDP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52BBFB2-964B-5BF5-DA28-6B6EE79DE6B5}"/>
              </a:ext>
            </a:extLst>
          </p:cNvPr>
          <p:cNvSpPr txBox="1">
            <a:spLocks/>
          </p:cNvSpPr>
          <p:nvPr/>
        </p:nvSpPr>
        <p:spPr>
          <a:xfrm>
            <a:off x="5199939" y="2500751"/>
            <a:ext cx="6594289" cy="41508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d-ID" sz="2400" b="1" dirty="0"/>
              <a:t>UNIVERSITAS </a:t>
            </a:r>
            <a:r>
              <a:rPr lang="en-US" sz="2400" b="1" dirty="0"/>
              <a:t>PENDIDIKAN INDONESIA </a:t>
            </a:r>
            <a:r>
              <a:rPr lang="id-ID" sz="2400" b="1" dirty="0"/>
              <a:t>– </a:t>
            </a:r>
            <a:r>
              <a:rPr lang="en-US" sz="2000" b="1" dirty="0" err="1"/>
              <a:t>TimTXT</a:t>
            </a:r>
            <a:endParaRPr lang="en-US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OPENLIT: WEB-BASED AI DAN VIRTUAL ASSISTANT INTERAKTIF UNTUK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MENINGKATKAN MOTIVASI MEMBACA MASYARAKAT INDONESIA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d-ID" sz="2400" b="1" dirty="0"/>
              <a:t>UNIVERSITAS </a:t>
            </a:r>
            <a:r>
              <a:rPr lang="en-US" sz="2400" b="1" dirty="0"/>
              <a:t>NEGERI YOGYAKARTA</a:t>
            </a:r>
            <a:r>
              <a:rPr lang="id-ID" sz="2400" b="1" dirty="0"/>
              <a:t> – </a:t>
            </a:r>
            <a:r>
              <a:rPr lang="en-US" sz="2400" b="1" dirty="0"/>
              <a:t>Tim Tiwai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Calmy : The Anxiety Disorder Education and Consultation Platform with Talk Therapy Voice Chatbot uses Artificial Intelligence for Undergraduate Student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UNIVERSITAS NEGERI MALANG </a:t>
            </a:r>
            <a:r>
              <a:rPr lang="id-ID" sz="2400" b="1" dirty="0"/>
              <a:t>– </a:t>
            </a:r>
            <a:r>
              <a:rPr lang="en-US" sz="1800" b="1" dirty="0"/>
              <a:t>BARQHA TEAMU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D" sz="1600" b="1" dirty="0" err="1"/>
              <a:t>Clearn</a:t>
            </a:r>
            <a:r>
              <a:rPr lang="en-ID" sz="1600" b="1" dirty="0"/>
              <a:t>: Platform </a:t>
            </a:r>
            <a:r>
              <a:rPr lang="en-ID" sz="1600" b="1" dirty="0" err="1"/>
              <a:t>Pembelajaran</a:t>
            </a:r>
            <a:r>
              <a:rPr lang="en-ID" sz="1600" b="1" dirty="0"/>
              <a:t> </a:t>
            </a:r>
            <a:r>
              <a:rPr lang="en-ID" sz="1600" b="1" dirty="0" err="1"/>
              <a:t>Pemrograman</a:t>
            </a:r>
            <a:endParaRPr lang="en-ID" sz="16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ID" sz="1600" b="1" dirty="0" err="1"/>
              <a:t>Berbasis</a:t>
            </a:r>
            <a:r>
              <a:rPr lang="en-ID" sz="1600" b="1" dirty="0"/>
              <a:t> </a:t>
            </a:r>
            <a:r>
              <a:rPr lang="en-ID" sz="1600" b="1" dirty="0" err="1"/>
              <a:t>Gamifikasi</a:t>
            </a:r>
            <a:r>
              <a:rPr lang="en-ID" sz="1600" b="1" dirty="0"/>
              <a:t> dan Live Coding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043A41-AFEA-EC50-EDBB-BD8591D53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0" y="2270566"/>
            <a:ext cx="3277301" cy="42915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8587DD-21A2-B3DE-5424-553401D2AA14}"/>
              </a:ext>
            </a:extLst>
          </p:cNvPr>
          <p:cNvSpPr txBox="1"/>
          <p:nvPr/>
        </p:nvSpPr>
        <p:spPr>
          <a:xfrm rot="229538">
            <a:off x="1937126" y="5523720"/>
            <a:ext cx="513282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lang="id-ID" sz="1200" dirty="0"/>
              <a:t>LIDM</a:t>
            </a:r>
          </a:p>
          <a:p>
            <a:pPr>
              <a:lnSpc>
                <a:spcPts val="1400"/>
              </a:lnSpc>
            </a:pPr>
            <a:r>
              <a:rPr lang="id-ID" sz="1200" dirty="0"/>
              <a:t>202</a:t>
            </a:r>
            <a:r>
              <a:rPr lang="en-US" sz="1200"/>
              <a:t>3</a:t>
            </a:r>
            <a:endParaRPr lang="id-ID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8848B1-86BA-2FCC-7F45-31BB7806B8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30"/>
          <a:stretch/>
        </p:blipFill>
        <p:spPr>
          <a:xfrm>
            <a:off x="4405583" y="2493187"/>
            <a:ext cx="817880" cy="12167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E2DE52-37D2-AB2A-94EE-E16A22785A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7" r="33346"/>
          <a:stretch/>
        </p:blipFill>
        <p:spPr>
          <a:xfrm>
            <a:off x="4347298" y="4210165"/>
            <a:ext cx="909320" cy="12167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6491D2-ECC6-8CCC-045F-D49D515524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8"/>
          <a:stretch/>
        </p:blipFill>
        <p:spPr>
          <a:xfrm>
            <a:off x="4380453" y="5507099"/>
            <a:ext cx="843010" cy="12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02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C64C83-1A7A-2B8C-0D9B-DA7E5ED2E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C39FB9E-C964-0F00-BC93-CE51C18665CF}"/>
              </a:ext>
            </a:extLst>
          </p:cNvPr>
          <p:cNvSpPr/>
          <p:nvPr/>
        </p:nvSpPr>
        <p:spPr>
          <a:xfrm>
            <a:off x="4133092" y="2967335"/>
            <a:ext cx="3925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928487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2707D60-091C-123B-4100-2AEA58467B83}"/>
              </a:ext>
            </a:extLst>
          </p:cNvPr>
          <p:cNvSpPr txBox="1">
            <a:spLocks/>
          </p:cNvSpPr>
          <p:nvPr/>
        </p:nvSpPr>
        <p:spPr>
          <a:xfrm>
            <a:off x="507093" y="4608682"/>
            <a:ext cx="11177813" cy="130987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DIVISI INOVASI TEKNOLOGI 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DIGITAL PENDIDIKAN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B4C258-B2EE-6CBE-83D7-762DE0CB7C02}"/>
              </a:ext>
            </a:extLst>
          </p:cNvPr>
          <p:cNvGrpSpPr/>
          <p:nvPr/>
        </p:nvGrpSpPr>
        <p:grpSpPr>
          <a:xfrm>
            <a:off x="3711440" y="1103804"/>
            <a:ext cx="4899160" cy="3055171"/>
            <a:chOff x="3723934" y="1463039"/>
            <a:chExt cx="4744123" cy="284201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51F468-6DA5-2FA7-4B8A-AA0115670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3934" y="1549100"/>
              <a:ext cx="4744123" cy="275595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196365D-5341-1B35-7E43-AB441022081F}"/>
                </a:ext>
              </a:extLst>
            </p:cNvPr>
            <p:cNvSpPr/>
            <p:nvPr/>
          </p:nvSpPr>
          <p:spPr>
            <a:xfrm>
              <a:off x="7143078" y="1463039"/>
              <a:ext cx="1151068" cy="3872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273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79F469D9-F644-44A9-63FE-4509BDEFAC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394" t="31350" r="23647" b="25191"/>
          <a:stretch>
            <a:fillRect/>
          </a:stretch>
        </p:blipFill>
        <p:spPr>
          <a:xfrm flipH="1">
            <a:off x="503726" y="3171557"/>
            <a:ext cx="3438354" cy="2475116"/>
          </a:xfrm>
          <a:custGeom>
            <a:avLst/>
            <a:gdLst>
              <a:gd name="connsiteX0" fmla="*/ 1480650 w 3438354"/>
              <a:gd name="connsiteY0" fmla="*/ 0 h 2475116"/>
              <a:gd name="connsiteX1" fmla="*/ 928169 w 3438354"/>
              <a:gd name="connsiteY1" fmla="*/ 0 h 2475116"/>
              <a:gd name="connsiteX2" fmla="*/ 0 w 3438354"/>
              <a:gd name="connsiteY2" fmla="*/ 1237559 h 2475116"/>
              <a:gd name="connsiteX3" fmla="*/ 928169 w 3438354"/>
              <a:gd name="connsiteY3" fmla="*/ 2475116 h 2475116"/>
              <a:gd name="connsiteX4" fmla="*/ 1480650 w 3438354"/>
              <a:gd name="connsiteY4" fmla="*/ 2475116 h 2475116"/>
              <a:gd name="connsiteX5" fmla="*/ 552481 w 3438354"/>
              <a:gd name="connsiteY5" fmla="*/ 1237559 h 2475116"/>
              <a:gd name="connsiteX6" fmla="*/ 2133217 w 3438354"/>
              <a:gd name="connsiteY6" fmla="*/ 0 h 2475116"/>
              <a:gd name="connsiteX7" fmla="*/ 1580737 w 3438354"/>
              <a:gd name="connsiteY7" fmla="*/ 0 h 2475116"/>
              <a:gd name="connsiteX8" fmla="*/ 652567 w 3438354"/>
              <a:gd name="connsiteY8" fmla="*/ 1237559 h 2475116"/>
              <a:gd name="connsiteX9" fmla="*/ 1580737 w 3438354"/>
              <a:gd name="connsiteY9" fmla="*/ 2475116 h 2475116"/>
              <a:gd name="connsiteX10" fmla="*/ 2133217 w 3438354"/>
              <a:gd name="connsiteY10" fmla="*/ 2475116 h 2475116"/>
              <a:gd name="connsiteX11" fmla="*/ 1205048 w 3438354"/>
              <a:gd name="connsiteY11" fmla="*/ 1237559 h 2475116"/>
              <a:gd name="connsiteX12" fmla="*/ 2785786 w 3438354"/>
              <a:gd name="connsiteY12" fmla="*/ 0 h 2475116"/>
              <a:gd name="connsiteX13" fmla="*/ 2233305 w 3438354"/>
              <a:gd name="connsiteY13" fmla="*/ 0 h 2475116"/>
              <a:gd name="connsiteX14" fmla="*/ 1305135 w 3438354"/>
              <a:gd name="connsiteY14" fmla="*/ 1237559 h 2475116"/>
              <a:gd name="connsiteX15" fmla="*/ 2233305 w 3438354"/>
              <a:gd name="connsiteY15" fmla="*/ 2475116 h 2475116"/>
              <a:gd name="connsiteX16" fmla="*/ 2785786 w 3438354"/>
              <a:gd name="connsiteY16" fmla="*/ 2475116 h 2475116"/>
              <a:gd name="connsiteX17" fmla="*/ 1857616 w 3438354"/>
              <a:gd name="connsiteY17" fmla="*/ 1237559 h 2475116"/>
              <a:gd name="connsiteX18" fmla="*/ 3438354 w 3438354"/>
              <a:gd name="connsiteY18" fmla="*/ 0 h 2475116"/>
              <a:gd name="connsiteX19" fmla="*/ 2885873 w 3438354"/>
              <a:gd name="connsiteY19" fmla="*/ 0 h 2475116"/>
              <a:gd name="connsiteX20" fmla="*/ 1957704 w 3438354"/>
              <a:gd name="connsiteY20" fmla="*/ 1237559 h 2475116"/>
              <a:gd name="connsiteX21" fmla="*/ 2885873 w 3438354"/>
              <a:gd name="connsiteY21" fmla="*/ 2475116 h 2475116"/>
              <a:gd name="connsiteX22" fmla="*/ 3438354 w 3438354"/>
              <a:gd name="connsiteY22" fmla="*/ 2475116 h 2475116"/>
              <a:gd name="connsiteX23" fmla="*/ 2510185 w 3438354"/>
              <a:gd name="connsiteY23" fmla="*/ 1237559 h 2475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438354" h="2475116">
                <a:moveTo>
                  <a:pt x="1480650" y="0"/>
                </a:moveTo>
                <a:lnTo>
                  <a:pt x="928169" y="0"/>
                </a:lnTo>
                <a:lnTo>
                  <a:pt x="0" y="1237559"/>
                </a:lnTo>
                <a:lnTo>
                  <a:pt x="928169" y="2475116"/>
                </a:lnTo>
                <a:lnTo>
                  <a:pt x="1480650" y="2475116"/>
                </a:lnTo>
                <a:lnTo>
                  <a:pt x="552481" y="1237559"/>
                </a:lnTo>
                <a:close/>
                <a:moveTo>
                  <a:pt x="2133217" y="0"/>
                </a:moveTo>
                <a:lnTo>
                  <a:pt x="1580737" y="0"/>
                </a:lnTo>
                <a:lnTo>
                  <a:pt x="652567" y="1237559"/>
                </a:lnTo>
                <a:lnTo>
                  <a:pt x="1580737" y="2475116"/>
                </a:lnTo>
                <a:lnTo>
                  <a:pt x="2133217" y="2475116"/>
                </a:lnTo>
                <a:lnTo>
                  <a:pt x="1205048" y="1237559"/>
                </a:lnTo>
                <a:close/>
                <a:moveTo>
                  <a:pt x="2785786" y="0"/>
                </a:moveTo>
                <a:lnTo>
                  <a:pt x="2233305" y="0"/>
                </a:lnTo>
                <a:lnTo>
                  <a:pt x="1305135" y="1237559"/>
                </a:lnTo>
                <a:lnTo>
                  <a:pt x="2233305" y="2475116"/>
                </a:lnTo>
                <a:lnTo>
                  <a:pt x="2785786" y="2475116"/>
                </a:lnTo>
                <a:lnTo>
                  <a:pt x="1857616" y="1237559"/>
                </a:lnTo>
                <a:close/>
                <a:moveTo>
                  <a:pt x="3438354" y="0"/>
                </a:moveTo>
                <a:lnTo>
                  <a:pt x="2885873" y="0"/>
                </a:lnTo>
                <a:lnTo>
                  <a:pt x="1957704" y="1237559"/>
                </a:lnTo>
                <a:lnTo>
                  <a:pt x="2885873" y="2475116"/>
                </a:lnTo>
                <a:lnTo>
                  <a:pt x="3438354" y="2475116"/>
                </a:lnTo>
                <a:lnTo>
                  <a:pt x="2510185" y="1237559"/>
                </a:lnTo>
                <a:close/>
              </a:path>
            </a:pathLst>
          </a:custGeom>
        </p:spPr>
      </p:pic>
      <p:sp>
        <p:nvSpPr>
          <p:cNvPr id="9" name="Hexagon 8">
            <a:extLst>
              <a:ext uri="{FF2B5EF4-FFF2-40B4-BE49-F238E27FC236}">
                <a16:creationId xmlns:a16="http://schemas.microsoft.com/office/drawing/2014/main" id="{B2B5D0F6-9CD1-739E-63B7-AF934321B8FF}"/>
              </a:ext>
            </a:extLst>
          </p:cNvPr>
          <p:cNvSpPr/>
          <p:nvPr/>
        </p:nvSpPr>
        <p:spPr>
          <a:xfrm>
            <a:off x="-1099420" y="1463725"/>
            <a:ext cx="6736080" cy="954107"/>
          </a:xfrm>
          <a:prstGeom prst="hexagon">
            <a:avLst>
              <a:gd name="adj" fmla="val 56821"/>
              <a:gd name="vf" fmla="val 115470"/>
            </a:avLst>
          </a:prstGeom>
          <a:solidFill>
            <a:srgbClr val="FF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E9B829-31B3-A43C-5980-C9CEDD070113}"/>
              </a:ext>
            </a:extLst>
          </p:cNvPr>
          <p:cNvSpPr txBox="1">
            <a:spLocks/>
          </p:cNvSpPr>
          <p:nvPr/>
        </p:nvSpPr>
        <p:spPr>
          <a:xfrm>
            <a:off x="652236" y="1744248"/>
            <a:ext cx="11539764" cy="71387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75FF9-0062-B944-2D0C-C9F891305D4D}"/>
              </a:ext>
            </a:extLst>
          </p:cNvPr>
          <p:cNvSpPr txBox="1"/>
          <p:nvPr/>
        </p:nvSpPr>
        <p:spPr>
          <a:xfrm>
            <a:off x="4634597" y="2559381"/>
            <a:ext cx="6590007" cy="31700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R="95250">
              <a:spcAft>
                <a:spcPts val="0"/>
              </a:spcAft>
            </a:pPr>
            <a:r>
              <a:rPr lang="id-ID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Diarahkan pada pengembangan inovasi teknologi digital  pendidikan dengan lingkup:</a:t>
            </a:r>
          </a:p>
          <a:p>
            <a:pPr marR="95250">
              <a:spcAft>
                <a:spcPts val="0"/>
              </a:spcAft>
            </a:pPr>
            <a:endParaRPr lang="id-ID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d-ID" sz="20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makro</a:t>
            </a:r>
            <a:r>
              <a:rPr lang="id-ID" sz="20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yaitu inovasi sistem dan teknologi informasi </a:t>
            </a:r>
            <a:r>
              <a:rPr lang="id-ID" sz="2000" b="1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manajemen dan administrasi pendidikan</a:t>
            </a:r>
            <a:r>
              <a:rPr lang="id-ID" sz="20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di satuan dan jenjang pendidikan dari tahap perencanaan, pelaksanaan hingga evaluasi pendidikan;</a:t>
            </a:r>
            <a:endParaRPr lang="en-US" sz="2000" dirty="0">
              <a:solidFill>
                <a:srgbClr val="000000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lvl="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id-ID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mikro</a:t>
            </a:r>
            <a:r>
              <a:rPr lang="id-ID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yaitu inovasi sistem dan teknologi informasi dalam </a:t>
            </a:r>
            <a:r>
              <a:rPr lang="id-ID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pembelajaran klasikal</a:t>
            </a:r>
            <a:r>
              <a:rPr lang="id-ID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dari tahap perencanaan, pelaksanaan hingga evaluasi pembelajaran.</a:t>
            </a:r>
            <a:endParaRPr lang="id-ID" sz="2000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113B628-F692-367B-0884-E2E92FB677FE}"/>
              </a:ext>
            </a:extLst>
          </p:cNvPr>
          <p:cNvSpPr/>
          <p:nvPr/>
        </p:nvSpPr>
        <p:spPr>
          <a:xfrm>
            <a:off x="-740412" y="1285478"/>
            <a:ext cx="6736080" cy="954107"/>
          </a:xfrm>
          <a:prstGeom prst="hexagon">
            <a:avLst>
              <a:gd name="adj" fmla="val 56821"/>
              <a:gd name="vf" fmla="val 115470"/>
            </a:avLst>
          </a:prstGeom>
          <a:solidFill>
            <a:srgbClr val="00A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7556AE-77F9-5C35-E9C4-2EB78BF31116}"/>
              </a:ext>
            </a:extLst>
          </p:cNvPr>
          <p:cNvSpPr txBox="1"/>
          <p:nvPr/>
        </p:nvSpPr>
        <p:spPr>
          <a:xfrm>
            <a:off x="697616" y="1285478"/>
            <a:ext cx="49390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Divisi Inovasi Teknologi </a:t>
            </a:r>
          </a:p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Digital Pendidikan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A8DCB34E-1167-5008-2DCE-07F4D1A37592}"/>
              </a:ext>
            </a:extLst>
          </p:cNvPr>
          <p:cNvSpPr/>
          <p:nvPr/>
        </p:nvSpPr>
        <p:spPr>
          <a:xfrm>
            <a:off x="6096000" y="6472853"/>
            <a:ext cx="6736080" cy="954107"/>
          </a:xfrm>
          <a:prstGeom prst="hexagon">
            <a:avLst>
              <a:gd name="adj" fmla="val 56821"/>
              <a:gd name="vf" fmla="val 115470"/>
            </a:avLst>
          </a:prstGeom>
          <a:solidFill>
            <a:srgbClr val="FF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7252BA01-5FA0-09CC-6CA1-EF682AC623F2}"/>
              </a:ext>
            </a:extLst>
          </p:cNvPr>
          <p:cNvSpPr/>
          <p:nvPr/>
        </p:nvSpPr>
        <p:spPr>
          <a:xfrm>
            <a:off x="6516247" y="6361324"/>
            <a:ext cx="6736080" cy="954107"/>
          </a:xfrm>
          <a:prstGeom prst="hexagon">
            <a:avLst>
              <a:gd name="adj" fmla="val 56821"/>
              <a:gd name="vf" fmla="val 115470"/>
            </a:avLst>
          </a:prstGeom>
          <a:solidFill>
            <a:srgbClr val="00A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29771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EDE9C0-AF3C-6565-4C1E-8C084167E860}"/>
              </a:ext>
            </a:extLst>
          </p:cNvPr>
          <p:cNvCxnSpPr>
            <a:cxnSpLocks/>
          </p:cNvCxnSpPr>
          <p:nvPr/>
        </p:nvCxnSpPr>
        <p:spPr>
          <a:xfrm>
            <a:off x="6160008" y="2093976"/>
            <a:ext cx="0" cy="3695894"/>
          </a:xfrm>
          <a:prstGeom prst="line">
            <a:avLst/>
          </a:prstGeom>
          <a:ln w="603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170FBA7-8991-065D-6892-BCAA1C7A7019}"/>
              </a:ext>
            </a:extLst>
          </p:cNvPr>
          <p:cNvSpPr/>
          <p:nvPr/>
        </p:nvSpPr>
        <p:spPr>
          <a:xfrm>
            <a:off x="3566160" y="4632579"/>
            <a:ext cx="2251710" cy="11572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713E33-63CC-84B1-6C16-B8BDCB0C55D4}"/>
              </a:ext>
            </a:extLst>
          </p:cNvPr>
          <p:cNvSpPr/>
          <p:nvPr/>
        </p:nvSpPr>
        <p:spPr>
          <a:xfrm>
            <a:off x="1197292" y="2787967"/>
            <a:ext cx="1724025" cy="8732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ANALISIS KEBUTUHAN MAKRO DAN MIKRO</a:t>
            </a:r>
            <a:endParaRPr lang="en-ID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66EFCE-C8AF-2921-3FFE-4ABEC16B52D9}"/>
              </a:ext>
            </a:extLst>
          </p:cNvPr>
          <p:cNvSpPr/>
          <p:nvPr/>
        </p:nvSpPr>
        <p:spPr>
          <a:xfrm>
            <a:off x="3854765" y="2773679"/>
            <a:ext cx="1724025" cy="9286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DESAIN PROTOTIPE DIGITAL</a:t>
            </a:r>
            <a:endParaRPr lang="en-ID" sz="1200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25FA227-033E-8849-CC52-B52A61B459EA}"/>
              </a:ext>
            </a:extLst>
          </p:cNvPr>
          <p:cNvSpPr/>
          <p:nvPr/>
        </p:nvSpPr>
        <p:spPr>
          <a:xfrm>
            <a:off x="3071337" y="2760249"/>
            <a:ext cx="647700" cy="92868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09759C-FC13-E4DF-323D-FE3541AFE1F3}"/>
              </a:ext>
            </a:extLst>
          </p:cNvPr>
          <p:cNvSpPr/>
          <p:nvPr/>
        </p:nvSpPr>
        <p:spPr>
          <a:xfrm>
            <a:off x="6526530" y="2773679"/>
            <a:ext cx="1857375" cy="8875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PENGEMBANGAN DAN PENGUKURAN KELAYAKAN TEKNOLOGI  PERANGKAT DIGITAL</a:t>
            </a:r>
            <a:endParaRPr lang="en-ID" sz="1200" dirty="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CB029BFD-3583-7155-5FC8-844656CFA82C}"/>
              </a:ext>
            </a:extLst>
          </p:cNvPr>
          <p:cNvSpPr/>
          <p:nvPr/>
        </p:nvSpPr>
        <p:spPr>
          <a:xfrm>
            <a:off x="3675888" y="4737353"/>
            <a:ext cx="1022794" cy="33756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HARDWARE</a:t>
            </a:r>
            <a:endParaRPr lang="en-ID" sz="1200" dirty="0"/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5100817B-B021-FC39-9AFA-5584F747DB0A}"/>
              </a:ext>
            </a:extLst>
          </p:cNvPr>
          <p:cNvSpPr/>
          <p:nvPr/>
        </p:nvSpPr>
        <p:spPr>
          <a:xfrm>
            <a:off x="4808217" y="4721538"/>
            <a:ext cx="904111" cy="33756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SOFTWARE</a:t>
            </a:r>
            <a:endParaRPr lang="en-ID" sz="1200" dirty="0"/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018626B9-C114-F6E0-B2AA-F7EED27298B5}"/>
              </a:ext>
            </a:extLst>
          </p:cNvPr>
          <p:cNvSpPr/>
          <p:nvPr/>
        </p:nvSpPr>
        <p:spPr>
          <a:xfrm>
            <a:off x="3680462" y="5179694"/>
            <a:ext cx="2036440" cy="45053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SUMBER DAYA TEKNOLOGI</a:t>
            </a:r>
            <a:endParaRPr lang="en-ID" sz="12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638A424-110B-CBFC-4B92-3B9DE3D0A349}"/>
              </a:ext>
            </a:extLst>
          </p:cNvPr>
          <p:cNvSpPr/>
          <p:nvPr/>
        </p:nvSpPr>
        <p:spPr>
          <a:xfrm rot="5400000">
            <a:off x="4456935" y="3805612"/>
            <a:ext cx="647700" cy="61912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4BA289-3E44-8367-3A5B-829E3F701265}"/>
              </a:ext>
            </a:extLst>
          </p:cNvPr>
          <p:cNvSpPr/>
          <p:nvPr/>
        </p:nvSpPr>
        <p:spPr>
          <a:xfrm>
            <a:off x="1197292" y="4581906"/>
            <a:ext cx="1724025" cy="11572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MASALAH LAYANAN BELAJAR DAN PEMBELAJARAN MELALUI TEKNOLOGI PERANGKAT DIGITAL</a:t>
            </a:r>
            <a:endParaRPr lang="en-ID" sz="12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EFDD3B2-98D7-0903-B874-71D25729DA77}"/>
              </a:ext>
            </a:extLst>
          </p:cNvPr>
          <p:cNvSpPr/>
          <p:nvPr/>
        </p:nvSpPr>
        <p:spPr>
          <a:xfrm rot="5400000">
            <a:off x="1735454" y="3812185"/>
            <a:ext cx="647700" cy="61912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1DCEE8-E42E-8FCA-3F95-1866DCA74825}"/>
              </a:ext>
            </a:extLst>
          </p:cNvPr>
          <p:cNvSpPr/>
          <p:nvPr/>
        </p:nvSpPr>
        <p:spPr>
          <a:xfrm>
            <a:off x="9331645" y="2780823"/>
            <a:ext cx="1857375" cy="8875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PRODUK DIGITAL </a:t>
            </a:r>
          </a:p>
          <a:p>
            <a:pPr algn="ctr"/>
            <a:r>
              <a:rPr lang="en-US" sz="1200" dirty="0"/>
              <a:t>LAYANAN MAKRO DAN MIKRO</a:t>
            </a:r>
            <a:endParaRPr lang="en-ID" sz="12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C01498-7979-5E16-AC4B-BE5DE7309B99}"/>
              </a:ext>
            </a:extLst>
          </p:cNvPr>
          <p:cNvSpPr/>
          <p:nvPr/>
        </p:nvSpPr>
        <p:spPr>
          <a:xfrm>
            <a:off x="9028557" y="4601048"/>
            <a:ext cx="2251710" cy="11572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45B5C777-F225-A0AF-8C31-E89FEAB93055}"/>
              </a:ext>
            </a:extLst>
          </p:cNvPr>
          <p:cNvSpPr/>
          <p:nvPr/>
        </p:nvSpPr>
        <p:spPr>
          <a:xfrm>
            <a:off x="9138285" y="4705822"/>
            <a:ext cx="1022794" cy="33756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HARDWARE</a:t>
            </a:r>
            <a:endParaRPr lang="en-ID" sz="1200" dirty="0"/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705F9BA3-CA6D-CBFA-E765-103F19F5AAF2}"/>
              </a:ext>
            </a:extLst>
          </p:cNvPr>
          <p:cNvSpPr/>
          <p:nvPr/>
        </p:nvSpPr>
        <p:spPr>
          <a:xfrm>
            <a:off x="10270614" y="4690007"/>
            <a:ext cx="904111" cy="337567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SOFTWARE</a:t>
            </a:r>
            <a:endParaRPr lang="en-ID" sz="1200" dirty="0"/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8FE96D1A-0747-C039-6CBC-BBAF7B0B4B1D}"/>
              </a:ext>
            </a:extLst>
          </p:cNvPr>
          <p:cNvSpPr/>
          <p:nvPr/>
        </p:nvSpPr>
        <p:spPr>
          <a:xfrm>
            <a:off x="9142859" y="5148163"/>
            <a:ext cx="2036440" cy="450536"/>
          </a:xfrm>
          <a:prstGeom prst="flowChart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SUMBER DAYA TEKNOLOGI</a:t>
            </a:r>
            <a:endParaRPr lang="en-ID" sz="1200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AF12629-9CAD-69AD-0A4B-7C833150B1B8}"/>
              </a:ext>
            </a:extLst>
          </p:cNvPr>
          <p:cNvSpPr/>
          <p:nvPr/>
        </p:nvSpPr>
        <p:spPr>
          <a:xfrm rot="5400000">
            <a:off x="9961338" y="3851144"/>
            <a:ext cx="647700" cy="61912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B6ABE3-381F-A644-E8E2-E066F1A88B75}"/>
              </a:ext>
            </a:extLst>
          </p:cNvPr>
          <p:cNvSpPr/>
          <p:nvPr/>
        </p:nvSpPr>
        <p:spPr>
          <a:xfrm>
            <a:off x="6729034" y="4581906"/>
            <a:ext cx="1724025" cy="11572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MODEL PENGEMBANGAN ATAU RISET &amp; PENGEMBANGAN</a:t>
            </a:r>
            <a:endParaRPr lang="en-ID" sz="1200" dirty="0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4D772E4-E55F-64FD-E116-A7CB38B1A86C}"/>
              </a:ext>
            </a:extLst>
          </p:cNvPr>
          <p:cNvSpPr/>
          <p:nvPr/>
        </p:nvSpPr>
        <p:spPr>
          <a:xfrm rot="5400000">
            <a:off x="7209136" y="3805612"/>
            <a:ext cx="647700" cy="61912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13F032-F923-E454-4A6D-674A924C6F5A}"/>
              </a:ext>
            </a:extLst>
          </p:cNvPr>
          <p:cNvSpPr/>
          <p:nvPr/>
        </p:nvSpPr>
        <p:spPr>
          <a:xfrm>
            <a:off x="1197292" y="2093976"/>
            <a:ext cx="4773738" cy="37833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BABAK SELEKSI FINALIS</a:t>
            </a:r>
            <a:endParaRPr lang="en-ID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374CF5-54A7-24D0-DAF7-018E5FC93FFB}"/>
              </a:ext>
            </a:extLst>
          </p:cNvPr>
          <p:cNvSpPr/>
          <p:nvPr/>
        </p:nvSpPr>
        <p:spPr>
          <a:xfrm>
            <a:off x="6473286" y="2073451"/>
            <a:ext cx="4773738" cy="378333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BABAK FINAL</a:t>
            </a:r>
            <a:endParaRPr lang="en-ID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1C82446-C155-2976-4D13-796611F3A800}"/>
              </a:ext>
            </a:extLst>
          </p:cNvPr>
          <p:cNvSpPr/>
          <p:nvPr/>
        </p:nvSpPr>
        <p:spPr>
          <a:xfrm>
            <a:off x="5712328" y="2732532"/>
            <a:ext cx="647700" cy="92868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7B0FDC8A-E732-6544-42D2-B30505E4C3B7}"/>
              </a:ext>
            </a:extLst>
          </p:cNvPr>
          <p:cNvSpPr/>
          <p:nvPr/>
        </p:nvSpPr>
        <p:spPr>
          <a:xfrm>
            <a:off x="8550407" y="2784252"/>
            <a:ext cx="647700" cy="928687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77576C18-349F-7F1F-2FBF-7DB3AC5B164F}"/>
              </a:ext>
            </a:extLst>
          </p:cNvPr>
          <p:cNvSpPr/>
          <p:nvPr/>
        </p:nvSpPr>
        <p:spPr>
          <a:xfrm>
            <a:off x="-2032" y="1073842"/>
            <a:ext cx="7355840" cy="523220"/>
          </a:xfrm>
          <a:prstGeom prst="hexagon">
            <a:avLst>
              <a:gd name="adj" fmla="val 48302"/>
              <a:gd name="vf" fmla="val 115470"/>
            </a:avLst>
          </a:prstGeom>
          <a:solidFill>
            <a:srgbClr val="CF2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40FCB574-0F2D-A9E7-25EA-6937FEA7888C}"/>
              </a:ext>
            </a:extLst>
          </p:cNvPr>
          <p:cNvSpPr/>
          <p:nvPr/>
        </p:nvSpPr>
        <p:spPr>
          <a:xfrm>
            <a:off x="487153" y="955787"/>
            <a:ext cx="7843520" cy="523220"/>
          </a:xfrm>
          <a:prstGeom prst="hexagon">
            <a:avLst>
              <a:gd name="adj" fmla="val 48302"/>
              <a:gd name="vf" fmla="val 115470"/>
            </a:avLst>
          </a:prstGeom>
          <a:solidFill>
            <a:srgbClr val="00A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6C5696-D6AC-99A3-A8E2-B1B637F7FA9B}"/>
              </a:ext>
            </a:extLst>
          </p:cNvPr>
          <p:cNvSpPr txBox="1"/>
          <p:nvPr/>
        </p:nvSpPr>
        <p:spPr>
          <a:xfrm>
            <a:off x="2673623" y="891174"/>
            <a:ext cx="660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Alur Berpikir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– Div. ITDP</a:t>
            </a:r>
            <a:endParaRPr lang="id-I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4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2654-AD92-C7F5-F64B-6E5945E3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9C027-69C5-E14B-F159-24389984E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23"/>
            <a:ext cx="12192000" cy="970083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25F3D92B-D018-85B6-34AB-0D2E46B9AB54}"/>
              </a:ext>
            </a:extLst>
          </p:cNvPr>
          <p:cNvSpPr/>
          <p:nvPr/>
        </p:nvSpPr>
        <p:spPr>
          <a:xfrm>
            <a:off x="-1167206" y="1167468"/>
            <a:ext cx="7355840" cy="523220"/>
          </a:xfrm>
          <a:prstGeom prst="hexagon">
            <a:avLst>
              <a:gd name="adj" fmla="val 48302"/>
              <a:gd name="vf" fmla="val 115470"/>
            </a:avLst>
          </a:prstGeom>
          <a:solidFill>
            <a:srgbClr val="CF2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02DB3D5D-6A06-55A7-07E1-3F2398583593}"/>
              </a:ext>
            </a:extLst>
          </p:cNvPr>
          <p:cNvSpPr/>
          <p:nvPr/>
        </p:nvSpPr>
        <p:spPr>
          <a:xfrm>
            <a:off x="-678021" y="1049413"/>
            <a:ext cx="7843520" cy="523220"/>
          </a:xfrm>
          <a:prstGeom prst="hexagon">
            <a:avLst>
              <a:gd name="adj" fmla="val 48302"/>
              <a:gd name="vf" fmla="val 115470"/>
            </a:avLst>
          </a:prstGeom>
          <a:solidFill>
            <a:srgbClr val="00A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1A8E1-472A-A774-404F-F9B21155768F}"/>
              </a:ext>
            </a:extLst>
          </p:cNvPr>
          <p:cNvSpPr txBox="1"/>
          <p:nvPr/>
        </p:nvSpPr>
        <p:spPr>
          <a:xfrm>
            <a:off x="1508449" y="984800"/>
            <a:ext cx="660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Alur Berpikir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– Div. IPDP</a:t>
            </a:r>
            <a:endParaRPr lang="id-ID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D540E1-5266-9ED1-D752-AB3C2005010B}"/>
              </a:ext>
            </a:extLst>
          </p:cNvPr>
          <p:cNvSpPr/>
          <p:nvPr/>
        </p:nvSpPr>
        <p:spPr>
          <a:xfrm>
            <a:off x="263611" y="1293341"/>
            <a:ext cx="155488" cy="329513"/>
          </a:xfrm>
          <a:prstGeom prst="rect">
            <a:avLst/>
          </a:prstGeom>
          <a:solidFill>
            <a:srgbClr val="94C6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4.jpg">
            <a:extLst>
              <a:ext uri="{FF2B5EF4-FFF2-40B4-BE49-F238E27FC236}">
                <a16:creationId xmlns:a16="http://schemas.microsoft.com/office/drawing/2014/main" id="{05AE043F-7137-C96A-8659-A27455E1B69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51055" y="1808744"/>
            <a:ext cx="8610003" cy="483410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4695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FC8779A2-4CFE-3803-9EB7-C9E876188A56}"/>
              </a:ext>
            </a:extLst>
          </p:cNvPr>
          <p:cNvSpPr/>
          <p:nvPr/>
        </p:nvSpPr>
        <p:spPr>
          <a:xfrm>
            <a:off x="-420638" y="1096194"/>
            <a:ext cx="7355840" cy="523220"/>
          </a:xfrm>
          <a:prstGeom prst="hexagon">
            <a:avLst>
              <a:gd name="adj" fmla="val 48302"/>
              <a:gd name="vf" fmla="val 115470"/>
            </a:avLst>
          </a:prstGeom>
          <a:solidFill>
            <a:srgbClr val="FF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1438FA5D-8EF9-35D7-061F-F2B43B496A28}"/>
              </a:ext>
            </a:extLst>
          </p:cNvPr>
          <p:cNvSpPr/>
          <p:nvPr/>
        </p:nvSpPr>
        <p:spPr>
          <a:xfrm>
            <a:off x="-288231" y="934220"/>
            <a:ext cx="7843520" cy="523220"/>
          </a:xfrm>
          <a:prstGeom prst="hexagon">
            <a:avLst>
              <a:gd name="adj" fmla="val 48302"/>
              <a:gd name="vf" fmla="val 115470"/>
            </a:avLst>
          </a:prstGeom>
          <a:solidFill>
            <a:srgbClr val="00A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D36E6-2757-9067-662C-59B7586B99DB}"/>
              </a:ext>
            </a:extLst>
          </p:cNvPr>
          <p:cNvSpPr txBox="1"/>
          <p:nvPr/>
        </p:nvSpPr>
        <p:spPr>
          <a:xfrm>
            <a:off x="331856" y="940038"/>
            <a:ext cx="660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Seleksi Internal PT dan Nasional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8865F56-AE99-3CA0-7BE3-CB35CCEEC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13" y="1787206"/>
            <a:ext cx="693246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Tim peserta menyusun proposal dan membuat video proses pengembangan model karya inovasi.</a:t>
            </a:r>
            <a:r>
              <a:rPr kumimoji="0" lang="id-ID" altLang="id-ID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 </a:t>
            </a:r>
            <a:endParaRPr kumimoji="0" lang="id-ID" alt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Sistematika Proposal terdiri dari: </a:t>
            </a:r>
            <a:endParaRPr kumimoji="0" lang="id-ID" alt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893763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d-ID" altLang="id-ID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Cover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(Lampiran 1)</a:t>
            </a:r>
            <a:endParaRPr kumimoji="0" lang="id-ID" alt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893763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Lembar Pengesahan  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(Lampiran 2)</a:t>
            </a:r>
            <a:endParaRPr kumimoji="0" lang="id-ID" alt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893763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Abstrak </a:t>
            </a:r>
            <a:endParaRPr kumimoji="0" lang="id-ID" alt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893763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Latar belakang </a:t>
            </a:r>
            <a:endParaRPr kumimoji="0" lang="id-ID" alt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893763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Tujuan dan manfaat </a:t>
            </a:r>
            <a:endParaRPr kumimoji="0" lang="id-ID" alt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893763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Metode Pengembangan Produk Teknologi Digital</a:t>
            </a:r>
            <a:endParaRPr kumimoji="0" lang="id-ID" alt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893763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Analisa Fungsional Teknologi Digital</a:t>
            </a:r>
            <a:endParaRPr kumimoji="0" lang="id-ID" alt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893763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Desain Produk Teknologi Digital</a:t>
            </a:r>
            <a:endParaRPr kumimoji="0" lang="id-ID" alt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893763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Rencana implementasi dan validasi pengembangan teknologi</a:t>
            </a:r>
            <a:endParaRPr kumimoji="0" lang="id-ID" alt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893763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Tautan video proses pengembangan model karya inovasi </a:t>
            </a:r>
          </a:p>
          <a:p>
            <a:pPr marL="893763" marR="0" lvl="0" indent="-34290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Daftar pustaka </a:t>
            </a:r>
          </a:p>
        </p:txBody>
      </p:sp>
      <p:pic>
        <p:nvPicPr>
          <p:cNvPr id="12" name="Graphic 11" descr="Checklist with solid fill">
            <a:extLst>
              <a:ext uri="{FF2B5EF4-FFF2-40B4-BE49-F238E27FC236}">
                <a16:creationId xmlns:a16="http://schemas.microsoft.com/office/drawing/2014/main" id="{2294DBD5-A268-D6C0-6604-0A324ED09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6840" y="2716693"/>
            <a:ext cx="2717800" cy="27178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8561B36-306F-67F6-D911-20380250F112}"/>
              </a:ext>
            </a:extLst>
          </p:cNvPr>
          <p:cNvGrpSpPr/>
          <p:nvPr/>
        </p:nvGrpSpPr>
        <p:grpSpPr>
          <a:xfrm>
            <a:off x="-1443077" y="3015041"/>
            <a:ext cx="4802690" cy="3047816"/>
            <a:chOff x="-2206816" y="2303891"/>
            <a:chExt cx="6439850" cy="40867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88A86D4-2EB5-CD90-6AA9-8A977918DCC4}"/>
                </a:ext>
              </a:extLst>
            </p:cNvPr>
            <p:cNvSpPr/>
            <p:nvPr/>
          </p:nvSpPr>
          <p:spPr>
            <a:xfrm>
              <a:off x="-1950870" y="2303891"/>
              <a:ext cx="6183904" cy="4086768"/>
            </a:xfrm>
            <a:custGeom>
              <a:avLst/>
              <a:gdLst>
                <a:gd name="connsiteX0" fmla="*/ 811331 w 6183904"/>
                <a:gd name="connsiteY0" fmla="*/ 0 h 4086768"/>
                <a:gd name="connsiteX1" fmla="*/ 5372573 w 6183904"/>
                <a:gd name="connsiteY1" fmla="*/ 0 h 4086768"/>
                <a:gd name="connsiteX2" fmla="*/ 6183904 w 6183904"/>
                <a:gd name="connsiteY2" fmla="*/ 1421293 h 4086768"/>
                <a:gd name="connsiteX3" fmla="*/ 4662344 w 6183904"/>
                <a:gd name="connsiteY3" fmla="*/ 4086768 h 4086768"/>
                <a:gd name="connsiteX4" fmla="*/ 1521560 w 6183904"/>
                <a:gd name="connsiteY4" fmla="*/ 4086768 h 4086768"/>
                <a:gd name="connsiteX5" fmla="*/ 0 w 6183904"/>
                <a:gd name="connsiteY5" fmla="*/ 1421293 h 408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3904" h="4086768">
                  <a:moveTo>
                    <a:pt x="811331" y="0"/>
                  </a:moveTo>
                  <a:lnTo>
                    <a:pt x="5372573" y="0"/>
                  </a:lnTo>
                  <a:lnTo>
                    <a:pt x="6183904" y="1421293"/>
                  </a:lnTo>
                  <a:lnTo>
                    <a:pt x="4662344" y="4086768"/>
                  </a:lnTo>
                  <a:lnTo>
                    <a:pt x="1521560" y="4086768"/>
                  </a:lnTo>
                  <a:lnTo>
                    <a:pt x="0" y="1421293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dirty="0">
                <a:solidFill>
                  <a:srgbClr val="FFF000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16D93D-319C-7054-A5F1-4763CF9E78E5}"/>
                </a:ext>
              </a:extLst>
            </p:cNvPr>
            <p:cNvSpPr/>
            <p:nvPr/>
          </p:nvSpPr>
          <p:spPr>
            <a:xfrm>
              <a:off x="-2206816" y="2303891"/>
              <a:ext cx="6183904" cy="4086768"/>
            </a:xfrm>
            <a:custGeom>
              <a:avLst/>
              <a:gdLst>
                <a:gd name="connsiteX0" fmla="*/ 811331 w 6183904"/>
                <a:gd name="connsiteY0" fmla="*/ 0 h 4086768"/>
                <a:gd name="connsiteX1" fmla="*/ 5372573 w 6183904"/>
                <a:gd name="connsiteY1" fmla="*/ 0 h 4086768"/>
                <a:gd name="connsiteX2" fmla="*/ 6183904 w 6183904"/>
                <a:gd name="connsiteY2" fmla="*/ 1421293 h 4086768"/>
                <a:gd name="connsiteX3" fmla="*/ 4662344 w 6183904"/>
                <a:gd name="connsiteY3" fmla="*/ 4086768 h 4086768"/>
                <a:gd name="connsiteX4" fmla="*/ 1521560 w 6183904"/>
                <a:gd name="connsiteY4" fmla="*/ 4086768 h 4086768"/>
                <a:gd name="connsiteX5" fmla="*/ 0 w 6183904"/>
                <a:gd name="connsiteY5" fmla="*/ 1421293 h 408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3904" h="4086768">
                  <a:moveTo>
                    <a:pt x="811331" y="0"/>
                  </a:moveTo>
                  <a:lnTo>
                    <a:pt x="5372573" y="0"/>
                  </a:lnTo>
                  <a:lnTo>
                    <a:pt x="6183904" y="1421293"/>
                  </a:lnTo>
                  <a:lnTo>
                    <a:pt x="4662344" y="4086768"/>
                  </a:lnTo>
                  <a:lnTo>
                    <a:pt x="1521560" y="4086768"/>
                  </a:lnTo>
                  <a:lnTo>
                    <a:pt x="0" y="14212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dirty="0">
                <a:solidFill>
                  <a:srgbClr val="FFF000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364A691-B5FC-A93D-B3B1-E729378DC8F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l="33403" t="11133" r="15877" b="11133"/>
          <a:stretch>
            <a:fillRect/>
          </a:stretch>
        </p:blipFill>
        <p:spPr>
          <a:xfrm flipH="1">
            <a:off x="-1528465" y="2087159"/>
            <a:ext cx="4611811" cy="3975698"/>
          </a:xfrm>
          <a:custGeom>
            <a:avLst/>
            <a:gdLst>
              <a:gd name="connsiteX0" fmla="*/ 4662344 w 6183904"/>
              <a:gd name="connsiteY0" fmla="*/ 0 h 5330950"/>
              <a:gd name="connsiteX1" fmla="*/ 1521560 w 6183904"/>
              <a:gd name="connsiteY1" fmla="*/ 0 h 5330950"/>
              <a:gd name="connsiteX2" fmla="*/ 0 w 6183904"/>
              <a:gd name="connsiteY2" fmla="*/ 2665475 h 5330950"/>
              <a:gd name="connsiteX3" fmla="*/ 1521560 w 6183904"/>
              <a:gd name="connsiteY3" fmla="*/ 5330950 h 5330950"/>
              <a:gd name="connsiteX4" fmla="*/ 4662344 w 6183904"/>
              <a:gd name="connsiteY4" fmla="*/ 5330950 h 5330950"/>
              <a:gd name="connsiteX5" fmla="*/ 6183904 w 6183904"/>
              <a:gd name="connsiteY5" fmla="*/ 2665475 h 533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904" h="5330950">
                <a:moveTo>
                  <a:pt x="4662344" y="0"/>
                </a:moveTo>
                <a:lnTo>
                  <a:pt x="1521560" y="0"/>
                </a:lnTo>
                <a:lnTo>
                  <a:pt x="0" y="2665475"/>
                </a:lnTo>
                <a:lnTo>
                  <a:pt x="1521560" y="5330950"/>
                </a:lnTo>
                <a:lnTo>
                  <a:pt x="4662344" y="5330950"/>
                </a:lnTo>
                <a:lnTo>
                  <a:pt x="6183904" y="26654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107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FC8779A2-4CFE-3803-9EB7-C9E876188A56}"/>
              </a:ext>
            </a:extLst>
          </p:cNvPr>
          <p:cNvSpPr/>
          <p:nvPr/>
        </p:nvSpPr>
        <p:spPr>
          <a:xfrm>
            <a:off x="-902148" y="1049658"/>
            <a:ext cx="7355840" cy="523220"/>
          </a:xfrm>
          <a:prstGeom prst="hexagon">
            <a:avLst>
              <a:gd name="adj" fmla="val 48302"/>
              <a:gd name="vf" fmla="val 115470"/>
            </a:avLst>
          </a:prstGeom>
          <a:solidFill>
            <a:srgbClr val="FF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1438FA5D-8EF9-35D7-061F-F2B43B496A28}"/>
              </a:ext>
            </a:extLst>
          </p:cNvPr>
          <p:cNvSpPr/>
          <p:nvPr/>
        </p:nvSpPr>
        <p:spPr>
          <a:xfrm>
            <a:off x="-660400" y="940038"/>
            <a:ext cx="7843520" cy="523220"/>
          </a:xfrm>
          <a:prstGeom prst="hexagon">
            <a:avLst>
              <a:gd name="adj" fmla="val 48302"/>
              <a:gd name="vf" fmla="val 115470"/>
            </a:avLst>
          </a:prstGeom>
          <a:solidFill>
            <a:srgbClr val="00A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D36E6-2757-9067-662C-59B7586B99DB}"/>
              </a:ext>
            </a:extLst>
          </p:cNvPr>
          <p:cNvSpPr txBox="1"/>
          <p:nvPr/>
        </p:nvSpPr>
        <p:spPr>
          <a:xfrm>
            <a:off x="331856" y="940038"/>
            <a:ext cx="660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Seleksi Internal PT dan Nasional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8865F56-AE99-3CA0-7BE3-CB35CCEEC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13" y="1874405"/>
            <a:ext cx="8500531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 startAt="3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Video proses pengembangan model karya inovasi harus memperhatikan hal-hal sebagai berikut: </a:t>
            </a:r>
          </a:p>
          <a:p>
            <a:pPr marL="893763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Video menggambarkan </a:t>
            </a:r>
            <a:r>
              <a:rPr kumimoji="0" lang="id-ID" altLang="id-ID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proses pengembangan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model karya inovasi dengan pencapaian minimal 50%. </a:t>
            </a:r>
          </a:p>
          <a:p>
            <a:pPr marL="893763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Video mencantumkan </a:t>
            </a:r>
            <a:r>
              <a:rPr kumimoji="0" lang="id-ID" altLang="id-ID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intro dan </a:t>
            </a:r>
            <a:r>
              <a:rPr kumimoji="0" lang="id-ID" altLang="id-ID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subtitle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. </a:t>
            </a:r>
          </a:p>
          <a:p>
            <a:pPr marL="893763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Video format </a:t>
            </a:r>
            <a:r>
              <a:rPr kumimoji="0" lang="id-ID" altLang="id-ID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MP4 720p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berdurasi maksimum </a:t>
            </a:r>
            <a:r>
              <a:rPr kumimoji="0" lang="id-ID" altLang="id-ID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3 menit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(di luar intro dan </a:t>
            </a:r>
            <a:r>
              <a:rPr kumimoji="0" lang="id-ID" altLang="id-ID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subtitle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). </a:t>
            </a:r>
          </a:p>
          <a:p>
            <a:pPr marL="893763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Video diunggah ke Youtube dengan format judul: “</a:t>
            </a:r>
            <a:r>
              <a:rPr kumimoji="0" lang="id-ID" altLang="id-ID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LIDM 2024 - Divisi Inovasi Teknologi Pendidikan- Kode PT - Nama Tim - Judul Karya - Proposal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”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 startAt="4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Proposal diunggah ke aplikasi lomba dalam bentuk </a:t>
            </a:r>
            <a:r>
              <a:rPr kumimoji="0" lang="id-ID" altLang="id-ID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PDF maksimal 8 MB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dengan subjek “</a:t>
            </a:r>
            <a:r>
              <a:rPr kumimoji="0" lang="id-ID" altLang="id-ID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LIDM 2024 – Divisi Inovasi Teknologi Pendidikan – Kode PT – Nama Tim – Proposal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” dan penamaan </a:t>
            </a:r>
            <a:r>
              <a:rPr kumimoji="0" lang="id-ID" altLang="id-ID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file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“</a:t>
            </a:r>
            <a:r>
              <a:rPr kumimoji="0" lang="id-ID" altLang="id-ID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LIDM 2024 – Divisi Inovasi Teknologi Pendidikan – Kode PT – Nama Tim – Proposal.pdf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”. Kode PT dapat dilihat di laman  https://pddikti.kemdikbud.go.id/. </a:t>
            </a:r>
            <a:r>
              <a:rPr kumimoji="0" lang="id-ID" altLang="id-ID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File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proposal dibuat dalam format PDF dan tidak diperkenankan untuk dilakukan kompresi lanjutan ke dalam format ZIP maupun RAR.</a:t>
            </a:r>
          </a:p>
        </p:txBody>
      </p:sp>
      <p:pic>
        <p:nvPicPr>
          <p:cNvPr id="12" name="Graphic 11" descr="Checklist with solid fill">
            <a:extLst>
              <a:ext uri="{FF2B5EF4-FFF2-40B4-BE49-F238E27FC236}">
                <a16:creationId xmlns:a16="http://schemas.microsoft.com/office/drawing/2014/main" id="{2294DBD5-A268-D6C0-6604-0A324ED09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6840" y="2716693"/>
            <a:ext cx="2717800" cy="27178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8561B36-306F-67F6-D911-20380250F112}"/>
              </a:ext>
            </a:extLst>
          </p:cNvPr>
          <p:cNvGrpSpPr/>
          <p:nvPr/>
        </p:nvGrpSpPr>
        <p:grpSpPr>
          <a:xfrm>
            <a:off x="-1443077" y="3015041"/>
            <a:ext cx="4802690" cy="3047816"/>
            <a:chOff x="-2206816" y="2303891"/>
            <a:chExt cx="6439850" cy="40867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88A86D4-2EB5-CD90-6AA9-8A977918DCC4}"/>
                </a:ext>
              </a:extLst>
            </p:cNvPr>
            <p:cNvSpPr/>
            <p:nvPr/>
          </p:nvSpPr>
          <p:spPr>
            <a:xfrm>
              <a:off x="-1950870" y="2303891"/>
              <a:ext cx="6183904" cy="4086768"/>
            </a:xfrm>
            <a:custGeom>
              <a:avLst/>
              <a:gdLst>
                <a:gd name="connsiteX0" fmla="*/ 811331 w 6183904"/>
                <a:gd name="connsiteY0" fmla="*/ 0 h 4086768"/>
                <a:gd name="connsiteX1" fmla="*/ 5372573 w 6183904"/>
                <a:gd name="connsiteY1" fmla="*/ 0 h 4086768"/>
                <a:gd name="connsiteX2" fmla="*/ 6183904 w 6183904"/>
                <a:gd name="connsiteY2" fmla="*/ 1421293 h 4086768"/>
                <a:gd name="connsiteX3" fmla="*/ 4662344 w 6183904"/>
                <a:gd name="connsiteY3" fmla="*/ 4086768 h 4086768"/>
                <a:gd name="connsiteX4" fmla="*/ 1521560 w 6183904"/>
                <a:gd name="connsiteY4" fmla="*/ 4086768 h 4086768"/>
                <a:gd name="connsiteX5" fmla="*/ 0 w 6183904"/>
                <a:gd name="connsiteY5" fmla="*/ 1421293 h 408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3904" h="4086768">
                  <a:moveTo>
                    <a:pt x="811331" y="0"/>
                  </a:moveTo>
                  <a:lnTo>
                    <a:pt x="5372573" y="0"/>
                  </a:lnTo>
                  <a:lnTo>
                    <a:pt x="6183904" y="1421293"/>
                  </a:lnTo>
                  <a:lnTo>
                    <a:pt x="4662344" y="4086768"/>
                  </a:lnTo>
                  <a:lnTo>
                    <a:pt x="1521560" y="4086768"/>
                  </a:lnTo>
                  <a:lnTo>
                    <a:pt x="0" y="1421293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dirty="0">
                <a:solidFill>
                  <a:srgbClr val="FFF000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16D93D-319C-7054-A5F1-4763CF9E78E5}"/>
                </a:ext>
              </a:extLst>
            </p:cNvPr>
            <p:cNvSpPr/>
            <p:nvPr/>
          </p:nvSpPr>
          <p:spPr>
            <a:xfrm>
              <a:off x="-2206816" y="2303891"/>
              <a:ext cx="6183904" cy="4086768"/>
            </a:xfrm>
            <a:custGeom>
              <a:avLst/>
              <a:gdLst>
                <a:gd name="connsiteX0" fmla="*/ 811331 w 6183904"/>
                <a:gd name="connsiteY0" fmla="*/ 0 h 4086768"/>
                <a:gd name="connsiteX1" fmla="*/ 5372573 w 6183904"/>
                <a:gd name="connsiteY1" fmla="*/ 0 h 4086768"/>
                <a:gd name="connsiteX2" fmla="*/ 6183904 w 6183904"/>
                <a:gd name="connsiteY2" fmla="*/ 1421293 h 4086768"/>
                <a:gd name="connsiteX3" fmla="*/ 4662344 w 6183904"/>
                <a:gd name="connsiteY3" fmla="*/ 4086768 h 4086768"/>
                <a:gd name="connsiteX4" fmla="*/ 1521560 w 6183904"/>
                <a:gd name="connsiteY4" fmla="*/ 4086768 h 4086768"/>
                <a:gd name="connsiteX5" fmla="*/ 0 w 6183904"/>
                <a:gd name="connsiteY5" fmla="*/ 1421293 h 408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3904" h="4086768">
                  <a:moveTo>
                    <a:pt x="811331" y="0"/>
                  </a:moveTo>
                  <a:lnTo>
                    <a:pt x="5372573" y="0"/>
                  </a:lnTo>
                  <a:lnTo>
                    <a:pt x="6183904" y="1421293"/>
                  </a:lnTo>
                  <a:lnTo>
                    <a:pt x="4662344" y="4086768"/>
                  </a:lnTo>
                  <a:lnTo>
                    <a:pt x="1521560" y="4086768"/>
                  </a:lnTo>
                  <a:lnTo>
                    <a:pt x="0" y="14212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dirty="0">
                <a:solidFill>
                  <a:srgbClr val="FFF000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364A691-B5FC-A93D-B3B1-E729378DC8F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l="33403" t="11133" r="15877" b="11133"/>
          <a:stretch>
            <a:fillRect/>
          </a:stretch>
        </p:blipFill>
        <p:spPr>
          <a:xfrm flipH="1">
            <a:off x="-1528465" y="2087159"/>
            <a:ext cx="4611811" cy="3975698"/>
          </a:xfrm>
          <a:custGeom>
            <a:avLst/>
            <a:gdLst>
              <a:gd name="connsiteX0" fmla="*/ 4662344 w 6183904"/>
              <a:gd name="connsiteY0" fmla="*/ 0 h 5330950"/>
              <a:gd name="connsiteX1" fmla="*/ 1521560 w 6183904"/>
              <a:gd name="connsiteY1" fmla="*/ 0 h 5330950"/>
              <a:gd name="connsiteX2" fmla="*/ 0 w 6183904"/>
              <a:gd name="connsiteY2" fmla="*/ 2665475 h 5330950"/>
              <a:gd name="connsiteX3" fmla="*/ 1521560 w 6183904"/>
              <a:gd name="connsiteY3" fmla="*/ 5330950 h 5330950"/>
              <a:gd name="connsiteX4" fmla="*/ 4662344 w 6183904"/>
              <a:gd name="connsiteY4" fmla="*/ 5330950 h 5330950"/>
              <a:gd name="connsiteX5" fmla="*/ 6183904 w 6183904"/>
              <a:gd name="connsiteY5" fmla="*/ 2665475 h 533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904" h="5330950">
                <a:moveTo>
                  <a:pt x="4662344" y="0"/>
                </a:moveTo>
                <a:lnTo>
                  <a:pt x="1521560" y="0"/>
                </a:lnTo>
                <a:lnTo>
                  <a:pt x="0" y="2665475"/>
                </a:lnTo>
                <a:lnTo>
                  <a:pt x="1521560" y="5330950"/>
                </a:lnTo>
                <a:lnTo>
                  <a:pt x="4662344" y="5330950"/>
                </a:lnTo>
                <a:lnTo>
                  <a:pt x="6183904" y="26654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452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49E4BD-DF82-00E7-2960-041A3649B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7345" cy="80962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ED1AF6-DF37-0631-9422-530CB0CEF349}"/>
              </a:ext>
            </a:extLst>
          </p:cNvPr>
          <p:cNvGraphicFramePr>
            <a:graphicFrameLocks noGrp="1"/>
          </p:cNvGraphicFramePr>
          <p:nvPr/>
        </p:nvGraphicFramePr>
        <p:xfrm>
          <a:off x="4547762" y="1168400"/>
          <a:ext cx="6607918" cy="533522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9917">
                  <a:extLst>
                    <a:ext uri="{9D8B030D-6E8A-4147-A177-3AD203B41FA5}">
                      <a16:colId xmlns:a16="http://schemas.microsoft.com/office/drawing/2014/main" val="1084222893"/>
                    </a:ext>
                  </a:extLst>
                </a:gridCol>
                <a:gridCol w="5604042">
                  <a:extLst>
                    <a:ext uri="{9D8B030D-6E8A-4147-A177-3AD203B41FA5}">
                      <a16:colId xmlns:a16="http://schemas.microsoft.com/office/drawing/2014/main" val="3321438881"/>
                    </a:ext>
                  </a:extLst>
                </a:gridCol>
                <a:gridCol w="683959">
                  <a:extLst>
                    <a:ext uri="{9D8B030D-6E8A-4147-A177-3AD203B41FA5}">
                      <a16:colId xmlns:a16="http://schemas.microsoft.com/office/drawing/2014/main" val="2655944678"/>
                    </a:ext>
                  </a:extLst>
                </a:gridCol>
              </a:tblGrid>
              <a:tr h="27006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118" marR="15118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</a:pPr>
                      <a:r>
                        <a:rPr lang="id-ID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Kriteria Penilaian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118" marR="1511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Bobot</a:t>
                      </a:r>
                      <a:endParaRPr lang="id-ID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118" marR="15118" marT="0" marB="0" anchor="ctr"/>
                </a:tc>
                <a:extLst>
                  <a:ext uri="{0D108BD9-81ED-4DB2-BD59-A6C34878D82A}">
                    <a16:rowId xmlns:a16="http://schemas.microsoft.com/office/drawing/2014/main" val="2489798441"/>
                  </a:ext>
                </a:extLst>
              </a:tr>
              <a:tr h="8089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118" marR="15118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Dampak penggunaan produk inovasi teknologi digital terhadap peningkatan kualitas pendidikan yang diharapkan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Pembelajaran mandiri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Interaksi dalam pembelajaran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hasil belajar (kognitif/afektif/psikomotorik)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Noto Sans Symbols"/>
                        <a:cs typeface="Arial" panose="020B0604020202020204" pitchFamily="34" charset="0"/>
                      </a:endParaRPr>
                    </a:p>
                  </a:txBody>
                  <a:tcPr marL="15118" marR="1511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5118" marR="91787" marT="0" marB="0" anchor="ctr"/>
                </a:tc>
                <a:extLst>
                  <a:ext uri="{0D108BD9-81ED-4DB2-BD59-A6C34878D82A}">
                    <a16:rowId xmlns:a16="http://schemas.microsoft.com/office/drawing/2014/main" val="2724393991"/>
                  </a:ext>
                </a:extLst>
              </a:tr>
              <a:tr h="4811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118" marR="15118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Aspek permasalahan terhadap kebutuhan teknologi digital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Kejelasan tujuan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Kesesuaian indikator pencapaian kompetensi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Noto Sans Symbols"/>
                        <a:cs typeface="Arial" panose="020B0604020202020204" pitchFamily="34" charset="0"/>
                      </a:endParaRPr>
                    </a:p>
                  </a:txBody>
                  <a:tcPr marL="15118" marR="1511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5118" marR="91787" marT="0" marB="0" anchor="ctr"/>
                </a:tc>
                <a:extLst>
                  <a:ext uri="{0D108BD9-81ED-4DB2-BD59-A6C34878D82A}">
                    <a16:rowId xmlns:a16="http://schemas.microsoft.com/office/drawing/2014/main" val="878417358"/>
                  </a:ext>
                </a:extLst>
              </a:tr>
              <a:tr h="64504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118" marR="15118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</a:pPr>
                      <a:r>
                        <a:rPr lang="id-ID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Idea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Orisinalitas produk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Tingkat kecerdasan karya inovasi  teknologi digital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Problem </a:t>
                      </a:r>
                      <a:r>
                        <a:rPr lang="id-ID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solving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Noto Sans Symbols"/>
                        <a:cs typeface="Arial" panose="020B0604020202020204" pitchFamily="34" charset="0"/>
                      </a:endParaRPr>
                    </a:p>
                  </a:txBody>
                  <a:tcPr marL="15118" marR="1511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5118" marR="91787" marT="0" marB="0" anchor="ctr"/>
                </a:tc>
                <a:extLst>
                  <a:ext uri="{0D108BD9-81ED-4DB2-BD59-A6C34878D82A}">
                    <a16:rowId xmlns:a16="http://schemas.microsoft.com/office/drawing/2014/main" val="3115409929"/>
                  </a:ext>
                </a:extLst>
              </a:tr>
              <a:tr h="8089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118" marR="15118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Aspek pengembangan produk teknologi digital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Fungsionalitas (</a:t>
                      </a:r>
                      <a:r>
                        <a:rPr lang="id-ID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keberfungsian</a:t>
                      </a: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produk teknologi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Kualitas teknis pengembangan produk teknologi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Daya tarik penyajian proses pengembangan produk teknologi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Aspek audio, visual, narasi, animasi (teknis) produk teknologi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Noto Sans Symbols"/>
                        <a:cs typeface="Arial" panose="020B0604020202020204" pitchFamily="34" charset="0"/>
                      </a:endParaRPr>
                    </a:p>
                  </a:txBody>
                  <a:tcPr marL="15118" marR="1511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15118" marR="91787" marT="0" marB="0" anchor="ctr"/>
                </a:tc>
                <a:extLst>
                  <a:ext uri="{0D108BD9-81ED-4DB2-BD59-A6C34878D82A}">
                    <a16:rowId xmlns:a16="http://schemas.microsoft.com/office/drawing/2014/main" val="3980765389"/>
                  </a:ext>
                </a:extLst>
              </a:tr>
              <a:tr h="97288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118" marR="15118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Validitas penggunaan produk teknologi digital terhadap pengguna (peserta didik dan pendidik)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Keluasan fungsi dan fleksibilitas produk teknologi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Usabilitas</a:t>
                      </a: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produk teknologi (kemudahan penggunaan)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Efisiensi dan adaptabilitas terhadap karakteristik pengguna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buFont typeface="Arial" panose="020B0604020202020204" pitchFamily="34" charset="0"/>
                        <a:buChar char="●"/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Efektivitas produk teknologi kepada pengguna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Noto Sans Symbols"/>
                        <a:cs typeface="Arial" panose="020B0604020202020204" pitchFamily="34" charset="0"/>
                      </a:endParaRPr>
                    </a:p>
                  </a:txBody>
                  <a:tcPr marL="15118" marR="1511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15118" marR="91787" marT="0" marB="0" anchor="ctr"/>
                </a:tc>
                <a:extLst>
                  <a:ext uri="{0D108BD9-81ED-4DB2-BD59-A6C34878D82A}">
                    <a16:rowId xmlns:a16="http://schemas.microsoft.com/office/drawing/2014/main" val="364935095"/>
                  </a:ext>
                </a:extLst>
              </a:tr>
              <a:tr h="317204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id-ID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5118" marR="15118" marT="0" marB="0" anchor="ctr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</a:pPr>
                      <a:r>
                        <a:rPr lang="id-ID" sz="12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15118" marR="91787" marT="0" marB="0" anchor="ctr"/>
                </a:tc>
                <a:extLst>
                  <a:ext uri="{0D108BD9-81ED-4DB2-BD59-A6C34878D82A}">
                    <a16:rowId xmlns:a16="http://schemas.microsoft.com/office/drawing/2014/main" val="2304467115"/>
                  </a:ext>
                </a:extLst>
              </a:tr>
            </a:tbl>
          </a:graphicData>
        </a:graphic>
      </p:graphicFrame>
      <p:sp>
        <p:nvSpPr>
          <p:cNvPr id="6" name="Hexagon 5">
            <a:extLst>
              <a:ext uri="{FF2B5EF4-FFF2-40B4-BE49-F238E27FC236}">
                <a16:creationId xmlns:a16="http://schemas.microsoft.com/office/drawing/2014/main" id="{5228CE49-042E-BA10-BE9E-66858E6843FB}"/>
              </a:ext>
            </a:extLst>
          </p:cNvPr>
          <p:cNvSpPr/>
          <p:nvPr/>
        </p:nvSpPr>
        <p:spPr>
          <a:xfrm>
            <a:off x="-3205480" y="3322655"/>
            <a:ext cx="6736080" cy="954107"/>
          </a:xfrm>
          <a:prstGeom prst="hexagon">
            <a:avLst>
              <a:gd name="adj" fmla="val 56821"/>
              <a:gd name="vf" fmla="val 115470"/>
            </a:avLst>
          </a:prstGeom>
          <a:solidFill>
            <a:srgbClr val="FF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F761250F-4A07-8D51-9490-C8E1495F1941}"/>
              </a:ext>
            </a:extLst>
          </p:cNvPr>
          <p:cNvSpPr/>
          <p:nvPr/>
        </p:nvSpPr>
        <p:spPr>
          <a:xfrm>
            <a:off x="-2494280" y="3104118"/>
            <a:ext cx="6736080" cy="954107"/>
          </a:xfrm>
          <a:prstGeom prst="hexagon">
            <a:avLst>
              <a:gd name="adj" fmla="val 56821"/>
              <a:gd name="vf" fmla="val 115470"/>
            </a:avLst>
          </a:prstGeom>
          <a:solidFill>
            <a:srgbClr val="00A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6C9824-070D-DBB0-B914-1DEABAD4CD17}"/>
              </a:ext>
            </a:extLst>
          </p:cNvPr>
          <p:cNvSpPr txBox="1"/>
          <p:nvPr/>
        </p:nvSpPr>
        <p:spPr>
          <a:xfrm>
            <a:off x="284868" y="3104118"/>
            <a:ext cx="3575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Kriteria Penilaian Seleksi</a:t>
            </a:r>
          </a:p>
        </p:txBody>
      </p:sp>
    </p:spTree>
    <p:extLst>
      <p:ext uri="{BB962C8B-B14F-4D97-AF65-F5344CB8AC3E}">
        <p14:creationId xmlns:p14="http://schemas.microsoft.com/office/powerpoint/2010/main" val="223381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FC8779A2-4CFE-3803-9EB7-C9E876188A56}"/>
              </a:ext>
            </a:extLst>
          </p:cNvPr>
          <p:cNvSpPr/>
          <p:nvPr/>
        </p:nvSpPr>
        <p:spPr>
          <a:xfrm>
            <a:off x="-795485" y="1083827"/>
            <a:ext cx="7355840" cy="523220"/>
          </a:xfrm>
          <a:prstGeom prst="hexagon">
            <a:avLst>
              <a:gd name="adj" fmla="val 48302"/>
              <a:gd name="vf" fmla="val 115470"/>
            </a:avLst>
          </a:prstGeom>
          <a:solidFill>
            <a:srgbClr val="FFF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1438FA5D-8EF9-35D7-061F-F2B43B496A28}"/>
              </a:ext>
            </a:extLst>
          </p:cNvPr>
          <p:cNvSpPr/>
          <p:nvPr/>
        </p:nvSpPr>
        <p:spPr>
          <a:xfrm>
            <a:off x="-423315" y="940038"/>
            <a:ext cx="7843520" cy="523220"/>
          </a:xfrm>
          <a:prstGeom prst="hexagon">
            <a:avLst>
              <a:gd name="adj" fmla="val 48302"/>
              <a:gd name="vf" fmla="val 115470"/>
            </a:avLst>
          </a:prstGeom>
          <a:solidFill>
            <a:srgbClr val="00A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2D36E6-2757-9067-662C-59B7586B99DB}"/>
              </a:ext>
            </a:extLst>
          </p:cNvPr>
          <p:cNvSpPr txBox="1"/>
          <p:nvPr/>
        </p:nvSpPr>
        <p:spPr>
          <a:xfrm>
            <a:off x="331856" y="940038"/>
            <a:ext cx="6603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Babak Final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8865F56-AE99-3CA0-7BE3-CB35CCEEC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612" y="1633318"/>
            <a:ext cx="812118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Tim </a:t>
            </a:r>
            <a:r>
              <a:rPr kumimoji="0" lang="id-ID" altLang="id-ID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finalis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melakukan registrasi ulang secara daring untuk keikutsertaan sebagai peserta pada babak final yang dilakukan secara luring sesuai jadwal yang ditentukan dan memenuhi berbagai persyaratan final. 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Lomba babak final dilaksanakan dengan dua kegiatan, yaitu sesi presentasi dan demo karya inovasi serta sesi tanya jawab dengan dewan juri dalam ruang pertemuan yang disediakan oleh Penyelenggara.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Finalisasi Produk Teknologi Digital terdiri dari analisa, desain, dan implementasi yang wajib melibatkan data </a:t>
            </a:r>
            <a:r>
              <a:rPr kumimoji="0" lang="id-ID" altLang="id-ID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evident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yang menjadi pengukuran validitas Produk Teknologi Digital terhadap pengguna berdasarkan </a:t>
            </a:r>
            <a:r>
              <a:rPr kumimoji="0" lang="id-ID" altLang="id-ID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usabilitas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, fleksibilitas, Adaptabilitas, </a:t>
            </a:r>
            <a:r>
              <a:rPr kumimoji="0" lang="id-ID" altLang="id-ID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efektifitas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dan efisiensi Produk.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Untuk setiap tim </a:t>
            </a:r>
            <a:r>
              <a:rPr kumimoji="0" lang="id-ID" altLang="id-ID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finalis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dialokasikan waktu maksimal 25 menit (10 menit presentasi dan demo, 15 menit tanya-jawab dengan tim juri).</a:t>
            </a: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eriod"/>
              <a:tabLst/>
            </a:pP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Penyajian tim </a:t>
            </a:r>
            <a:r>
              <a:rPr kumimoji="0" lang="id-ID" altLang="id-ID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finalis</a:t>
            </a:r>
            <a:r>
              <a:rPr kumimoji="0" lang="id-ID" altLang="id-ID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 terdiri dari 7 menit presentasi tim dan 3 menit demo karya inovasi yang menggambarkan proses pengembangan model karya inovasi dengan pencapaian minimal 100%.</a:t>
            </a:r>
          </a:p>
        </p:txBody>
      </p:sp>
      <p:pic>
        <p:nvPicPr>
          <p:cNvPr id="12" name="Graphic 11" descr="Checklist with solid fill">
            <a:extLst>
              <a:ext uri="{FF2B5EF4-FFF2-40B4-BE49-F238E27FC236}">
                <a16:creationId xmlns:a16="http://schemas.microsoft.com/office/drawing/2014/main" id="{2294DBD5-A268-D6C0-6604-0A324ED09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6840" y="2716693"/>
            <a:ext cx="2717800" cy="27178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8561B36-306F-67F6-D911-20380250F112}"/>
              </a:ext>
            </a:extLst>
          </p:cNvPr>
          <p:cNvGrpSpPr/>
          <p:nvPr/>
        </p:nvGrpSpPr>
        <p:grpSpPr>
          <a:xfrm>
            <a:off x="-1443077" y="3015041"/>
            <a:ext cx="4802690" cy="3047816"/>
            <a:chOff x="-2206816" y="2303891"/>
            <a:chExt cx="6439850" cy="40867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88A86D4-2EB5-CD90-6AA9-8A977918DCC4}"/>
                </a:ext>
              </a:extLst>
            </p:cNvPr>
            <p:cNvSpPr/>
            <p:nvPr/>
          </p:nvSpPr>
          <p:spPr>
            <a:xfrm>
              <a:off x="-1950870" y="2303891"/>
              <a:ext cx="6183904" cy="4086768"/>
            </a:xfrm>
            <a:custGeom>
              <a:avLst/>
              <a:gdLst>
                <a:gd name="connsiteX0" fmla="*/ 811331 w 6183904"/>
                <a:gd name="connsiteY0" fmla="*/ 0 h 4086768"/>
                <a:gd name="connsiteX1" fmla="*/ 5372573 w 6183904"/>
                <a:gd name="connsiteY1" fmla="*/ 0 h 4086768"/>
                <a:gd name="connsiteX2" fmla="*/ 6183904 w 6183904"/>
                <a:gd name="connsiteY2" fmla="*/ 1421293 h 4086768"/>
                <a:gd name="connsiteX3" fmla="*/ 4662344 w 6183904"/>
                <a:gd name="connsiteY3" fmla="*/ 4086768 h 4086768"/>
                <a:gd name="connsiteX4" fmla="*/ 1521560 w 6183904"/>
                <a:gd name="connsiteY4" fmla="*/ 4086768 h 4086768"/>
                <a:gd name="connsiteX5" fmla="*/ 0 w 6183904"/>
                <a:gd name="connsiteY5" fmla="*/ 1421293 h 408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3904" h="4086768">
                  <a:moveTo>
                    <a:pt x="811331" y="0"/>
                  </a:moveTo>
                  <a:lnTo>
                    <a:pt x="5372573" y="0"/>
                  </a:lnTo>
                  <a:lnTo>
                    <a:pt x="6183904" y="1421293"/>
                  </a:lnTo>
                  <a:lnTo>
                    <a:pt x="4662344" y="4086768"/>
                  </a:lnTo>
                  <a:lnTo>
                    <a:pt x="1521560" y="4086768"/>
                  </a:lnTo>
                  <a:lnTo>
                    <a:pt x="0" y="1421293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dirty="0">
                <a:solidFill>
                  <a:srgbClr val="FFF000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216D93D-319C-7054-A5F1-4763CF9E78E5}"/>
                </a:ext>
              </a:extLst>
            </p:cNvPr>
            <p:cNvSpPr/>
            <p:nvPr/>
          </p:nvSpPr>
          <p:spPr>
            <a:xfrm>
              <a:off x="-2206816" y="2303891"/>
              <a:ext cx="6183904" cy="4086768"/>
            </a:xfrm>
            <a:custGeom>
              <a:avLst/>
              <a:gdLst>
                <a:gd name="connsiteX0" fmla="*/ 811331 w 6183904"/>
                <a:gd name="connsiteY0" fmla="*/ 0 h 4086768"/>
                <a:gd name="connsiteX1" fmla="*/ 5372573 w 6183904"/>
                <a:gd name="connsiteY1" fmla="*/ 0 h 4086768"/>
                <a:gd name="connsiteX2" fmla="*/ 6183904 w 6183904"/>
                <a:gd name="connsiteY2" fmla="*/ 1421293 h 4086768"/>
                <a:gd name="connsiteX3" fmla="*/ 4662344 w 6183904"/>
                <a:gd name="connsiteY3" fmla="*/ 4086768 h 4086768"/>
                <a:gd name="connsiteX4" fmla="*/ 1521560 w 6183904"/>
                <a:gd name="connsiteY4" fmla="*/ 4086768 h 4086768"/>
                <a:gd name="connsiteX5" fmla="*/ 0 w 6183904"/>
                <a:gd name="connsiteY5" fmla="*/ 1421293 h 408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3904" h="4086768">
                  <a:moveTo>
                    <a:pt x="811331" y="0"/>
                  </a:moveTo>
                  <a:lnTo>
                    <a:pt x="5372573" y="0"/>
                  </a:lnTo>
                  <a:lnTo>
                    <a:pt x="6183904" y="1421293"/>
                  </a:lnTo>
                  <a:lnTo>
                    <a:pt x="4662344" y="4086768"/>
                  </a:lnTo>
                  <a:lnTo>
                    <a:pt x="1521560" y="4086768"/>
                  </a:lnTo>
                  <a:lnTo>
                    <a:pt x="0" y="14212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 dirty="0">
                <a:solidFill>
                  <a:srgbClr val="FFF000"/>
                </a:solidFill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364A691-B5FC-A93D-B3B1-E729378DC8F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 l="33403" t="11133" r="15877" b="11133"/>
          <a:stretch>
            <a:fillRect/>
          </a:stretch>
        </p:blipFill>
        <p:spPr>
          <a:xfrm flipH="1">
            <a:off x="-1528465" y="2087159"/>
            <a:ext cx="4611811" cy="3975698"/>
          </a:xfrm>
          <a:custGeom>
            <a:avLst/>
            <a:gdLst>
              <a:gd name="connsiteX0" fmla="*/ 4662344 w 6183904"/>
              <a:gd name="connsiteY0" fmla="*/ 0 h 5330950"/>
              <a:gd name="connsiteX1" fmla="*/ 1521560 w 6183904"/>
              <a:gd name="connsiteY1" fmla="*/ 0 h 5330950"/>
              <a:gd name="connsiteX2" fmla="*/ 0 w 6183904"/>
              <a:gd name="connsiteY2" fmla="*/ 2665475 h 5330950"/>
              <a:gd name="connsiteX3" fmla="*/ 1521560 w 6183904"/>
              <a:gd name="connsiteY3" fmla="*/ 5330950 h 5330950"/>
              <a:gd name="connsiteX4" fmla="*/ 4662344 w 6183904"/>
              <a:gd name="connsiteY4" fmla="*/ 5330950 h 5330950"/>
              <a:gd name="connsiteX5" fmla="*/ 6183904 w 6183904"/>
              <a:gd name="connsiteY5" fmla="*/ 2665475 h 533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3904" h="5330950">
                <a:moveTo>
                  <a:pt x="4662344" y="0"/>
                </a:moveTo>
                <a:lnTo>
                  <a:pt x="1521560" y="0"/>
                </a:lnTo>
                <a:lnTo>
                  <a:pt x="0" y="2665475"/>
                </a:lnTo>
                <a:lnTo>
                  <a:pt x="1521560" y="5330950"/>
                </a:lnTo>
                <a:lnTo>
                  <a:pt x="4662344" y="5330950"/>
                </a:lnTo>
                <a:lnTo>
                  <a:pt x="6183904" y="26654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6425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1287</Words>
  <Application>Microsoft Macintosh PowerPoint</Application>
  <PresentationFormat>Widescreen</PresentationFormat>
  <Paragraphs>199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Arial Narrow</vt:lpstr>
      <vt:lpstr>Calibri</vt:lpstr>
      <vt:lpstr>Calibri Light</vt:lpstr>
      <vt:lpstr>Noto Sans Symbols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Topanal GR</dc:creator>
  <cp:lastModifiedBy>HEROE WIJANTO</cp:lastModifiedBy>
  <cp:revision>20</cp:revision>
  <dcterms:created xsi:type="dcterms:W3CDTF">2024-03-13T13:57:26Z</dcterms:created>
  <dcterms:modified xsi:type="dcterms:W3CDTF">2024-03-15T03:00:03Z</dcterms:modified>
</cp:coreProperties>
</file>